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7"/>
  </p:notesMasterIdLst>
  <p:sldIdLst>
    <p:sldId id="256" r:id="rId2"/>
    <p:sldId id="257" r:id="rId3"/>
    <p:sldId id="258" r:id="rId4"/>
    <p:sldId id="259" r:id="rId5"/>
    <p:sldId id="260" r:id="rId6"/>
    <p:sldId id="264" r:id="rId7"/>
    <p:sldId id="303" r:id="rId8"/>
    <p:sldId id="300" r:id="rId9"/>
    <p:sldId id="298" r:id="rId10"/>
    <p:sldId id="305" r:id="rId11"/>
    <p:sldId id="265" r:id="rId12"/>
    <p:sldId id="312" r:id="rId13"/>
    <p:sldId id="302" r:id="rId14"/>
    <p:sldId id="315" r:id="rId15"/>
    <p:sldId id="311" r:id="rId16"/>
    <p:sldId id="314" r:id="rId17"/>
    <p:sldId id="304" r:id="rId18"/>
    <p:sldId id="306" r:id="rId19"/>
    <p:sldId id="313" r:id="rId20"/>
    <p:sldId id="324" r:id="rId21"/>
    <p:sldId id="317" r:id="rId22"/>
    <p:sldId id="319" r:id="rId23"/>
    <p:sldId id="322" r:id="rId24"/>
    <p:sldId id="320" r:id="rId25"/>
    <p:sldId id="321" r:id="rId26"/>
    <p:sldId id="318" r:id="rId27"/>
    <p:sldId id="323" r:id="rId28"/>
    <p:sldId id="328" r:id="rId29"/>
    <p:sldId id="325" r:id="rId30"/>
    <p:sldId id="330" r:id="rId31"/>
    <p:sldId id="329" r:id="rId32"/>
    <p:sldId id="326" r:id="rId33"/>
    <p:sldId id="327" r:id="rId34"/>
    <p:sldId id="331" r:id="rId35"/>
    <p:sldId id="299" r:id="rId36"/>
  </p:sldIdLst>
  <p:sldSz cx="18288000" cy="10287000"/>
  <p:notesSz cx="6858000" cy="9144000"/>
  <p:embeddedFontLst>
    <p:embeddedFont>
      <p:font typeface="Barlow Bold" panose="020B0604020202020204" charset="0"/>
      <p:regular r:id="rId38"/>
      <p:bold r:id="rId39"/>
    </p:embeddedFont>
    <p:embeddedFont>
      <p:font typeface="Cambria" panose="02040503050406030204" pitchFamily="18" charset="0"/>
      <p:regular r:id="rId40"/>
      <p:bold r:id="rId41"/>
      <p:italic r:id="rId42"/>
      <p:boldItalic r:id="rId43"/>
    </p:embeddedFont>
    <p:embeddedFont>
      <p:font typeface="Arial MT Pro" panose="020B0604020202020204" charset="0"/>
      <p:regular r:id="rId44"/>
    </p:embeddedFont>
    <p:embeddedFont>
      <p:font typeface="Barlow" panose="020B0604020202020204" charset="0"/>
      <p:regular r:id="rId45"/>
      <p:bold r:id="rId46"/>
      <p:italic r:id="rId47"/>
      <p:boldItalic r:id="rId48"/>
    </p:embeddedFont>
    <p:embeddedFont>
      <p:font typeface="Calibri" panose="020F0502020204030204" pitchFamily="34" charset="0"/>
      <p:regular r:id="rId49"/>
      <p:bold r:id="rId50"/>
      <p:italic r:id="rId51"/>
      <p:boldItalic r:id="rId52"/>
    </p:embeddedFont>
    <p:embeddedFont>
      <p:font typeface="Arimo Bold" panose="020B0604020202020204" charset="0"/>
      <p:regular r:id="rId53"/>
      <p:bold r:id="rId54"/>
    </p:embeddedFont>
    <p:embeddedFont>
      <p:font typeface="Arial MT Pro Bold" panose="020B0604020202020204" charset="0"/>
      <p:regular r:id="rId55"/>
      <p:bold r:id="rId56"/>
    </p:embeddedFont>
    <p:embeddedFont>
      <p:font typeface="Barlow Italics" panose="020B0604020202020204" charset="0"/>
      <p:regular r:id="rId57"/>
      <p:italic r:id="rId5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3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69" autoAdjust="0"/>
    <p:restoredTop sz="94589" autoAdjust="0"/>
  </p:normalViewPr>
  <p:slideViewPr>
    <p:cSldViewPr>
      <p:cViewPr>
        <p:scale>
          <a:sx n="50" d="100"/>
          <a:sy n="50" d="100"/>
        </p:scale>
        <p:origin x="950" y="264"/>
      </p:cViewPr>
      <p:guideLst>
        <p:guide orient="horz" pos="2160"/>
        <p:guide pos="2880"/>
      </p:guideLst>
    </p:cSldViewPr>
  </p:slideViewPr>
  <p:outlineViewPr>
    <p:cViewPr>
      <p:scale>
        <a:sx n="33" d="100"/>
        <a:sy n="33" d="100"/>
      </p:scale>
      <p:origin x="0" y="0"/>
    </p:cViewPr>
  </p:outlineViewPr>
  <p:notesTextViewPr>
    <p:cViewPr>
      <p:scale>
        <a:sx n="25" d="100"/>
        <a:sy n="25"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font" Target="fonts/font13.fntdata"/><Relationship Id="rId55" Type="http://schemas.openxmlformats.org/officeDocument/2006/relationships/font" Target="fonts/font18.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54" Type="http://schemas.openxmlformats.org/officeDocument/2006/relationships/font" Target="fonts/font17.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font" Target="fonts/font16.fntdata"/><Relationship Id="rId58" Type="http://schemas.openxmlformats.org/officeDocument/2006/relationships/font" Target="fonts/font2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2.fntdata"/><Relationship Id="rId57" Type="http://schemas.openxmlformats.org/officeDocument/2006/relationships/font" Target="fonts/font20.fntdata"/><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52" Type="http://schemas.openxmlformats.org/officeDocument/2006/relationships/font" Target="fonts/font15.fntdata"/><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font" Target="fonts/font11.fntdata"/><Relationship Id="rId56" Type="http://schemas.openxmlformats.org/officeDocument/2006/relationships/font" Target="fonts/font19.fntdata"/><Relationship Id="rId8" Type="http://schemas.openxmlformats.org/officeDocument/2006/relationships/slide" Target="slides/slide7.xml"/><Relationship Id="rId51" Type="http://schemas.openxmlformats.org/officeDocument/2006/relationships/font" Target="fonts/font1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font" Target="fonts/font9.fntdata"/><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28.05.2026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‹Nº›</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290763" y="512763"/>
            <a:ext cx="4562475" cy="2566987"/>
          </a:xfrm>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871B2431-D351-4C6E-A3CF-9DFAC0E3E050}" type="slidenum">
              <a:rPr lang="cs-CZ" smtClean="0"/>
              <a:t>6</a:t>
            </a:fld>
            <a:endParaRPr lang="cs-CZ"/>
          </a:p>
        </p:txBody>
      </p:sp>
    </p:spTree>
    <p:extLst>
      <p:ext uri="{BB962C8B-B14F-4D97-AF65-F5344CB8AC3E}">
        <p14:creationId xmlns:p14="http://schemas.microsoft.com/office/powerpoint/2010/main" val="32265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587339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29B37-A89E-07A8-7205-559F82E999A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AFA97C2-790C-C5EB-2742-CDAA1B8A048C}"/>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692BE4A-37C7-4E13-4A04-4A8D54B57B42}"/>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E36691E1-CBCF-6D76-BDAB-C80CCE6564C8}"/>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5925B980-894D-544A-6000-10730300B959}"/>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795078ED-B3A9-9E1F-483B-CB1CDBD1DEB9}"/>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5FC24BAC-E0A8-213E-48FF-CF9340640AA9}"/>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93425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290763" y="512763"/>
            <a:ext cx="4562475" cy="2566987"/>
          </a:xfrm>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871B2431-D351-4C6E-A3CF-9DFAC0E3E050}" type="slidenum">
              <a:rPr lang="cs-CZ" smtClean="0"/>
              <a:t>10</a:t>
            </a:fld>
            <a:endParaRPr lang="cs-CZ"/>
          </a:p>
        </p:txBody>
      </p:sp>
    </p:spTree>
    <p:extLst>
      <p:ext uri="{BB962C8B-B14F-4D97-AF65-F5344CB8AC3E}">
        <p14:creationId xmlns:p14="http://schemas.microsoft.com/office/powerpoint/2010/main" val="3727575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290763" y="512763"/>
            <a:ext cx="4562475" cy="2566987"/>
          </a:xfrm>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871B2431-D351-4C6E-A3CF-9DFAC0E3E050}" type="slidenum">
              <a:rPr lang="cs-CZ" smtClean="0"/>
              <a:t>12</a:t>
            </a:fld>
            <a:endParaRPr lang="cs-CZ"/>
          </a:p>
        </p:txBody>
      </p:sp>
    </p:spTree>
    <p:extLst>
      <p:ext uri="{BB962C8B-B14F-4D97-AF65-F5344CB8AC3E}">
        <p14:creationId xmlns:p14="http://schemas.microsoft.com/office/powerpoint/2010/main" val="32124929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0119260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521971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7465801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290763" y="512763"/>
            <a:ext cx="4562475" cy="2566987"/>
          </a:xfrm>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871B2431-D351-4C6E-A3CF-9DFAC0E3E050}" type="slidenum">
              <a:rPr lang="cs-CZ" smtClean="0"/>
              <a:t>16</a:t>
            </a:fld>
            <a:endParaRPr lang="cs-CZ"/>
          </a:p>
        </p:txBody>
      </p:sp>
    </p:spTree>
    <p:extLst>
      <p:ext uri="{BB962C8B-B14F-4D97-AF65-F5344CB8AC3E}">
        <p14:creationId xmlns:p14="http://schemas.microsoft.com/office/powerpoint/2010/main" val="244936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4841241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9126660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290763" y="512763"/>
            <a:ext cx="4562475" cy="2566987"/>
          </a:xfrm>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871B2431-D351-4C6E-A3CF-9DFAC0E3E050}" type="slidenum">
              <a:rPr lang="cs-CZ" smtClean="0"/>
              <a:t>19</a:t>
            </a:fld>
            <a:endParaRPr lang="cs-CZ"/>
          </a:p>
        </p:txBody>
      </p:sp>
    </p:spTree>
    <p:extLst>
      <p:ext uri="{BB962C8B-B14F-4D97-AF65-F5344CB8AC3E}">
        <p14:creationId xmlns:p14="http://schemas.microsoft.com/office/powerpoint/2010/main" val="38466514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2930597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290763" y="512763"/>
            <a:ext cx="4562475" cy="2566987"/>
          </a:xfrm>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871B2431-D351-4C6E-A3CF-9DFAC0E3E050}" type="slidenum">
              <a:rPr lang="cs-CZ" smtClean="0"/>
              <a:t>21</a:t>
            </a:fld>
            <a:endParaRPr lang="cs-CZ"/>
          </a:p>
        </p:txBody>
      </p:sp>
    </p:spTree>
    <p:extLst>
      <p:ext uri="{BB962C8B-B14F-4D97-AF65-F5344CB8AC3E}">
        <p14:creationId xmlns:p14="http://schemas.microsoft.com/office/powerpoint/2010/main" val="25107840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5197478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7541727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8265847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156198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290763" y="512763"/>
            <a:ext cx="4562475" cy="2566987"/>
          </a:xfrm>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871B2431-D351-4C6E-A3CF-9DFAC0E3E050}" type="slidenum">
              <a:rPr lang="cs-CZ" smtClean="0"/>
              <a:t>26</a:t>
            </a:fld>
            <a:endParaRPr lang="cs-CZ"/>
          </a:p>
        </p:txBody>
      </p:sp>
    </p:spTree>
    <p:extLst>
      <p:ext uri="{BB962C8B-B14F-4D97-AF65-F5344CB8AC3E}">
        <p14:creationId xmlns:p14="http://schemas.microsoft.com/office/powerpoint/2010/main" val="36340644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7315334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290763" y="512763"/>
            <a:ext cx="4562475" cy="2566987"/>
          </a:xfrm>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871B2431-D351-4C6E-A3CF-9DFAC0E3E050}" type="slidenum">
              <a:rPr lang="cs-CZ" smtClean="0"/>
              <a:t>28</a:t>
            </a:fld>
            <a:endParaRPr lang="cs-CZ"/>
          </a:p>
        </p:txBody>
      </p:sp>
    </p:spTree>
    <p:extLst>
      <p:ext uri="{BB962C8B-B14F-4D97-AF65-F5344CB8AC3E}">
        <p14:creationId xmlns:p14="http://schemas.microsoft.com/office/powerpoint/2010/main" val="21569634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6806669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290763" y="512763"/>
            <a:ext cx="4562475" cy="2566987"/>
          </a:xfrm>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871B2431-D351-4C6E-A3CF-9DFAC0E3E050}" type="slidenum">
              <a:rPr lang="cs-CZ" smtClean="0"/>
              <a:t>30</a:t>
            </a:fld>
            <a:endParaRPr lang="cs-CZ"/>
          </a:p>
        </p:txBody>
      </p:sp>
    </p:spTree>
    <p:extLst>
      <p:ext uri="{BB962C8B-B14F-4D97-AF65-F5344CB8AC3E}">
        <p14:creationId xmlns:p14="http://schemas.microsoft.com/office/powerpoint/2010/main" val="7024104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472622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2290763" y="512763"/>
            <a:ext cx="4562475" cy="2566987"/>
          </a:xfrm>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871B2431-D351-4C6E-A3CF-9DFAC0E3E050}" type="slidenum">
              <a:rPr lang="cs-CZ" smtClean="0"/>
              <a:t>32</a:t>
            </a:fld>
            <a:endParaRPr lang="cs-CZ"/>
          </a:p>
        </p:txBody>
      </p:sp>
    </p:spTree>
    <p:extLst>
      <p:ext uri="{BB962C8B-B14F-4D97-AF65-F5344CB8AC3E}">
        <p14:creationId xmlns:p14="http://schemas.microsoft.com/office/powerpoint/2010/main" val="34035868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7019976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5200078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5.png"/><Relationship Id="rId7"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6.pn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8.jpeg"/><Relationship Id="rId7"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19.jpe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image" Target="../media/image29.jpeg"/><Relationship Id="rId3" Type="http://schemas.openxmlformats.org/officeDocument/2006/relationships/image" Target="../media/image1.png"/><Relationship Id="rId7" Type="http://schemas.openxmlformats.org/officeDocument/2006/relationships/image" Target="../media/image24.jpeg"/><Relationship Id="rId12" Type="http://schemas.openxmlformats.org/officeDocument/2006/relationships/image" Target="../media/image28.jpeg"/><Relationship Id="rId17" Type="http://schemas.openxmlformats.org/officeDocument/2006/relationships/image" Target="../media/image33.jpeg"/><Relationship Id="rId2" Type="http://schemas.openxmlformats.org/officeDocument/2006/relationships/notesSlide" Target="../notesSlides/notesSlide14.xml"/><Relationship Id="rId16"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image" Target="../media/image23.jpeg"/><Relationship Id="rId11" Type="http://schemas.openxmlformats.org/officeDocument/2006/relationships/image" Target="../media/image27.jpeg"/><Relationship Id="rId5" Type="http://schemas.openxmlformats.org/officeDocument/2006/relationships/image" Target="../media/image5.png"/><Relationship Id="rId15" Type="http://schemas.openxmlformats.org/officeDocument/2006/relationships/image" Target="../media/image31.jpeg"/><Relationship Id="rId10" Type="http://schemas.openxmlformats.org/officeDocument/2006/relationships/image" Target="../media/image26.jpeg"/><Relationship Id="rId4" Type="http://schemas.openxmlformats.org/officeDocument/2006/relationships/image" Target="../media/image22.jpeg"/><Relationship Id="rId9" Type="http://schemas.openxmlformats.org/officeDocument/2006/relationships/image" Target="../media/image6.png"/><Relationship Id="rId14" Type="http://schemas.openxmlformats.org/officeDocument/2006/relationships/image" Target="../media/image30.jpeg"/></Relationships>
</file>

<file path=ppt/slides/_rels/slide15.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1.png"/><Relationship Id="rId7" Type="http://schemas.openxmlformats.org/officeDocument/2006/relationships/image" Target="../media/image35.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4.jpeg"/></Relationships>
</file>

<file path=ppt/slides/_rels/slide16.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7.jpeg"/><Relationship Id="rId7" Type="http://schemas.openxmlformats.org/officeDocument/2006/relationships/image" Target="../media/image39.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8.jpeg"/><Relationship Id="rId5" Type="http://schemas.openxmlformats.org/officeDocument/2006/relationships/image" Target="../media/image6.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1.png"/><Relationship Id="rId7" Type="http://schemas.openxmlformats.org/officeDocument/2006/relationships/image" Target="../media/image42.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1.jpeg"/></Relationships>
</file>

<file path=ppt/slides/_rels/slide18.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4.jpeg"/><Relationship Id="rId7" Type="http://schemas.openxmlformats.org/officeDocument/2006/relationships/image" Target="../media/image46.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png"/><Relationship Id="rId10" Type="http://schemas.openxmlformats.org/officeDocument/2006/relationships/image" Target="../media/image49.jpeg"/><Relationship Id="rId4" Type="http://schemas.openxmlformats.org/officeDocument/2006/relationships/image" Target="../media/image45.jpg"/><Relationship Id="rId9" Type="http://schemas.openxmlformats.org/officeDocument/2006/relationships/image" Target="../media/image48.jpeg"/></Relationships>
</file>

<file path=ppt/slides/_rels/slide19.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5.png"/><Relationship Id="rId7" Type="http://schemas.openxmlformats.org/officeDocument/2006/relationships/image" Target="../media/image52.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1.jpeg"/><Relationship Id="rId4" Type="http://schemas.openxmlformats.org/officeDocument/2006/relationships/image" Target="../media/image50.jpeg"/></Relationships>
</file>

<file path=ppt/slides/_rels/slide2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54.jpeg"/><Relationship Id="rId7" Type="http://schemas.openxmlformats.org/officeDocument/2006/relationships/image" Target="../media/image6.png"/><Relationship Id="rId12" Type="http://schemas.openxmlformats.org/officeDocument/2006/relationships/image" Target="../media/image61.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57.jpeg"/><Relationship Id="rId11" Type="http://schemas.openxmlformats.org/officeDocument/2006/relationships/image" Target="../media/image60.jpeg"/><Relationship Id="rId5" Type="http://schemas.openxmlformats.org/officeDocument/2006/relationships/image" Target="../media/image56.png"/><Relationship Id="rId10" Type="http://schemas.openxmlformats.org/officeDocument/2006/relationships/image" Target="../media/image59.jpeg"/><Relationship Id="rId4" Type="http://schemas.openxmlformats.org/officeDocument/2006/relationships/image" Target="../media/image55.jpeg"/><Relationship Id="rId9" Type="http://schemas.openxmlformats.org/officeDocument/2006/relationships/image" Target="../media/image58.jpe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62.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63.jpe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64.jpe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1.png"/><Relationship Id="rId7" Type="http://schemas.openxmlformats.org/officeDocument/2006/relationships/image" Target="../media/image66.jpe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65.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png"/><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69.jpeg"/><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70.jpeg"/><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71.jpeg"/><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72.jpeg"/><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73.jpeg"/><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5.png"/><Relationship Id="rId7"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33.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image" Target="../media/image1.png"/><Relationship Id="rId7" Type="http://schemas.openxmlformats.org/officeDocument/2006/relationships/image" Target="../media/image79.jpe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78.jpe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81.jpe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grpSp>
        <p:nvGrpSpPr>
          <p:cNvPr id="3" name="Group 3"/>
          <p:cNvGrpSpPr>
            <a:grpSpLocks noChangeAspect="1"/>
          </p:cNvGrpSpPr>
          <p:nvPr/>
        </p:nvGrpSpPr>
        <p:grpSpPr>
          <a:xfrm>
            <a:off x="0" y="0"/>
            <a:ext cx="18288000" cy="10287000"/>
            <a:chOff x="0" y="0"/>
            <a:chExt cx="24384000" cy="13716000"/>
          </a:xfrm>
        </p:grpSpPr>
        <p:sp>
          <p:nvSpPr>
            <p:cNvPr id="4" name="Freeform 4" descr="La Ciudad - Guaranda"/>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4"/>
              <a:stretch>
                <a:fillRect/>
              </a:stretch>
            </a:blipFill>
          </p:spPr>
        </p:sp>
      </p:grpSp>
      <p:grpSp>
        <p:nvGrpSpPr>
          <p:cNvPr id="5" name="Group 5"/>
          <p:cNvGrpSpPr/>
          <p:nvPr/>
        </p:nvGrpSpPr>
        <p:grpSpPr>
          <a:xfrm>
            <a:off x="11452698" y="0"/>
            <a:ext cx="6835302" cy="10287000"/>
            <a:chOff x="0" y="0"/>
            <a:chExt cx="9113736" cy="13716000"/>
          </a:xfrm>
        </p:grpSpPr>
        <p:sp>
          <p:nvSpPr>
            <p:cNvPr id="6" name="Freeform 6"/>
            <p:cNvSpPr/>
            <p:nvPr/>
          </p:nvSpPr>
          <p:spPr>
            <a:xfrm>
              <a:off x="0" y="0"/>
              <a:ext cx="9113774" cy="13716000"/>
            </a:xfrm>
            <a:custGeom>
              <a:avLst/>
              <a:gdLst/>
              <a:ahLst/>
              <a:cxnLst/>
              <a:rect l="l" t="t" r="r" b="b"/>
              <a:pathLst>
                <a:path w="9113774" h="13716000">
                  <a:moveTo>
                    <a:pt x="0" y="0"/>
                  </a:moveTo>
                  <a:lnTo>
                    <a:pt x="9113774" y="0"/>
                  </a:lnTo>
                  <a:lnTo>
                    <a:pt x="9113774" y="13716000"/>
                  </a:lnTo>
                  <a:lnTo>
                    <a:pt x="0" y="13716000"/>
                  </a:lnTo>
                  <a:close/>
                </a:path>
              </a:pathLst>
            </a:custGeom>
            <a:solidFill>
              <a:srgbClr val="E3E3E3"/>
            </a:solidFill>
          </p:spPr>
        </p:sp>
      </p:grpSp>
      <p:grpSp>
        <p:nvGrpSpPr>
          <p:cNvPr id="7" name="Group 7"/>
          <p:cNvGrpSpPr/>
          <p:nvPr/>
        </p:nvGrpSpPr>
        <p:grpSpPr>
          <a:xfrm>
            <a:off x="846162" y="3805866"/>
            <a:ext cx="14806938" cy="2674962"/>
            <a:chOff x="0" y="0"/>
            <a:chExt cx="19742584" cy="3566616"/>
          </a:xfrm>
        </p:grpSpPr>
        <p:sp>
          <p:nvSpPr>
            <p:cNvPr id="8" name="Freeform 8"/>
            <p:cNvSpPr/>
            <p:nvPr/>
          </p:nvSpPr>
          <p:spPr>
            <a:xfrm>
              <a:off x="0" y="0"/>
              <a:ext cx="19742531" cy="3566668"/>
            </a:xfrm>
            <a:custGeom>
              <a:avLst/>
              <a:gdLst/>
              <a:ahLst/>
              <a:cxnLst/>
              <a:rect l="l" t="t" r="r" b="b"/>
              <a:pathLst>
                <a:path w="19742531" h="3566668">
                  <a:moveTo>
                    <a:pt x="0" y="0"/>
                  </a:moveTo>
                  <a:lnTo>
                    <a:pt x="19742531" y="0"/>
                  </a:lnTo>
                  <a:lnTo>
                    <a:pt x="19742531" y="3566668"/>
                  </a:lnTo>
                  <a:lnTo>
                    <a:pt x="0" y="3566668"/>
                  </a:lnTo>
                  <a:close/>
                </a:path>
              </a:pathLst>
            </a:custGeom>
            <a:solidFill>
              <a:srgbClr val="E48312"/>
            </a:solidFill>
          </p:spPr>
        </p:sp>
      </p:grpSp>
      <p:pic>
        <p:nvPicPr>
          <p:cNvPr id="15" name="Imagen 14">
            <a:extLst>
              <a:ext uri="{FF2B5EF4-FFF2-40B4-BE49-F238E27FC236}">
                <a16:creationId xmlns:a16="http://schemas.microsoft.com/office/drawing/2014/main" id="{05C8CF4B-F875-0F3C-8372-60E5016A59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42368" y="287999"/>
            <a:ext cx="7772400" cy="9710702"/>
          </a:xfrm>
          <a:prstGeom prst="rect">
            <a:avLst/>
          </a:prstGeom>
        </p:spPr>
      </p:pic>
      <p:pic>
        <p:nvPicPr>
          <p:cNvPr id="20" name="Imagen 19">
            <a:extLst>
              <a:ext uri="{FF2B5EF4-FFF2-40B4-BE49-F238E27FC236}">
                <a16:creationId xmlns:a16="http://schemas.microsoft.com/office/drawing/2014/main" id="{6DA2E190-13D6-93D8-B30F-EC1B7C71BF89}"/>
              </a:ext>
            </a:extLst>
          </p:cNvPr>
          <p:cNvPicPr>
            <a:picLocks noChangeAspect="1"/>
          </p:cNvPicPr>
          <p:nvPr/>
        </p:nvPicPr>
        <p:blipFill>
          <a:blip r:embed="rId6">
            <a:extLst>
              <a:ext uri="{28A0092B-C50C-407E-A947-70E740481C1C}">
                <a14:useLocalDpi xmlns:a14="http://schemas.microsoft.com/office/drawing/2010/main" val="0"/>
              </a:ext>
            </a:extLst>
          </a:blip>
          <a:srcRect t="44293" b="30946"/>
          <a:stretch>
            <a:fillRect/>
          </a:stretch>
        </p:blipFill>
        <p:spPr>
          <a:xfrm>
            <a:off x="1600200" y="3543300"/>
            <a:ext cx="9988405" cy="308996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grpSp>
        <p:nvGrpSpPr>
          <p:cNvPr id="3" name="Group 3"/>
          <p:cNvGrpSpPr/>
          <p:nvPr/>
        </p:nvGrpSpPr>
        <p:grpSpPr>
          <a:xfrm>
            <a:off x="9144000" y="-150"/>
            <a:ext cx="9144000" cy="10287000"/>
            <a:chOff x="0" y="0"/>
            <a:chExt cx="12192000" cy="13716000"/>
          </a:xfrm>
          <a:solidFill>
            <a:srgbClr val="E3E3E3"/>
          </a:solidFill>
        </p:grpSpPr>
        <p:sp>
          <p:nvSpPr>
            <p:cNvPr id="4" name="Freeform 4"/>
            <p:cNvSpPr/>
            <p:nvPr/>
          </p:nvSpPr>
          <p:spPr>
            <a:xfrm>
              <a:off x="0" y="0"/>
              <a:ext cx="12192000" cy="13716000"/>
            </a:xfrm>
            <a:custGeom>
              <a:avLst/>
              <a:gdLst/>
              <a:ahLst/>
              <a:cxnLst/>
              <a:rect l="l" t="t" r="r" b="b"/>
              <a:pathLst>
                <a:path w="12192000" h="13716000">
                  <a:moveTo>
                    <a:pt x="0" y="0"/>
                  </a:moveTo>
                  <a:lnTo>
                    <a:pt x="12192000" y="0"/>
                  </a:lnTo>
                  <a:lnTo>
                    <a:pt x="12192000" y="13716000"/>
                  </a:lnTo>
                  <a:lnTo>
                    <a:pt x="0" y="13716000"/>
                  </a:lnTo>
                  <a:close/>
                </a:path>
              </a:pathLst>
            </a:custGeom>
            <a:grpFill/>
          </p:spPr>
        </p:sp>
      </p:grpSp>
      <p:pic>
        <p:nvPicPr>
          <p:cNvPr id="20" name="Imagen 19">
            <a:extLst>
              <a:ext uri="{FF2B5EF4-FFF2-40B4-BE49-F238E27FC236}">
                <a16:creationId xmlns:a16="http://schemas.microsoft.com/office/drawing/2014/main" id="{6422C5B1-9FAA-30DF-AFC6-BAAD4F9B6286}"/>
              </a:ext>
            </a:extLst>
          </p:cNvPr>
          <p:cNvPicPr>
            <a:picLocks noChangeAspect="1"/>
          </p:cNvPicPr>
          <p:nvPr/>
        </p:nvPicPr>
        <p:blipFill>
          <a:blip r:embed="rId4">
            <a:alphaModFix amt="13000"/>
          </a:blip>
          <a:srcRect r="15380" b="15379"/>
          <a:stretch>
            <a:fillRect/>
          </a:stretch>
        </p:blipFill>
        <p:spPr>
          <a:xfrm>
            <a:off x="8966198" y="5419403"/>
            <a:ext cx="9321643" cy="5243424"/>
          </a:xfrm>
          <a:prstGeom prst="rect">
            <a:avLst/>
          </a:prstGeom>
        </p:spPr>
      </p:pic>
      <p:grpSp>
        <p:nvGrpSpPr>
          <p:cNvPr id="5" name="Group 5"/>
          <p:cNvGrpSpPr/>
          <p:nvPr/>
        </p:nvGrpSpPr>
        <p:grpSpPr>
          <a:xfrm>
            <a:off x="17500600" y="8712250"/>
            <a:ext cx="787200" cy="787200"/>
            <a:chOff x="0" y="0"/>
            <a:chExt cx="1049600" cy="1049600"/>
          </a:xfrm>
        </p:grpSpPr>
        <p:sp>
          <p:nvSpPr>
            <p:cNvPr id="6" name="Freeform 6"/>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7" name="Group 7"/>
          <p:cNvGrpSpPr/>
          <p:nvPr/>
        </p:nvGrpSpPr>
        <p:grpSpPr>
          <a:xfrm>
            <a:off x="8356792" y="787050"/>
            <a:ext cx="9144000" cy="1613400"/>
            <a:chOff x="0" y="0"/>
            <a:chExt cx="12192000" cy="2151200"/>
          </a:xfrm>
        </p:grpSpPr>
        <p:sp>
          <p:nvSpPr>
            <p:cNvPr id="8" name="Freeform 8"/>
            <p:cNvSpPr/>
            <p:nvPr/>
          </p:nvSpPr>
          <p:spPr>
            <a:xfrm>
              <a:off x="0" y="0"/>
              <a:ext cx="12192000" cy="2151253"/>
            </a:xfrm>
            <a:custGeom>
              <a:avLst/>
              <a:gdLst/>
              <a:ahLst/>
              <a:cxnLst/>
              <a:rect l="l" t="t" r="r" b="b"/>
              <a:pathLst>
                <a:path w="12192000" h="2151253">
                  <a:moveTo>
                    <a:pt x="0" y="0"/>
                  </a:moveTo>
                  <a:lnTo>
                    <a:pt x="12192000" y="0"/>
                  </a:lnTo>
                  <a:lnTo>
                    <a:pt x="12192000" y="2151253"/>
                  </a:lnTo>
                  <a:lnTo>
                    <a:pt x="0" y="2151253"/>
                  </a:lnTo>
                  <a:close/>
                </a:path>
              </a:pathLst>
            </a:custGeom>
            <a:solidFill>
              <a:srgbClr val="E48312"/>
            </a:solidFill>
          </p:spPr>
        </p:sp>
      </p:grpSp>
      <p:grpSp>
        <p:nvGrpSpPr>
          <p:cNvPr id="9" name="Group 9"/>
          <p:cNvGrpSpPr/>
          <p:nvPr/>
        </p:nvGrpSpPr>
        <p:grpSpPr>
          <a:xfrm>
            <a:off x="15887500" y="786850"/>
            <a:ext cx="1613400" cy="1613400"/>
            <a:chOff x="0" y="0"/>
            <a:chExt cx="2151200" cy="2151200"/>
          </a:xfrm>
        </p:grpSpPr>
        <p:sp>
          <p:nvSpPr>
            <p:cNvPr id="10" name="Freeform 10"/>
            <p:cNvSpPr/>
            <p:nvPr/>
          </p:nvSpPr>
          <p:spPr>
            <a:xfrm>
              <a:off x="0" y="0"/>
              <a:ext cx="2151253" cy="2151253"/>
            </a:xfrm>
            <a:custGeom>
              <a:avLst/>
              <a:gdLst/>
              <a:ahLst/>
              <a:cxnLst/>
              <a:rect l="l" t="t" r="r" b="b"/>
              <a:pathLst>
                <a:path w="2151253" h="2151253">
                  <a:moveTo>
                    <a:pt x="0" y="0"/>
                  </a:moveTo>
                  <a:lnTo>
                    <a:pt x="2151253" y="0"/>
                  </a:lnTo>
                  <a:lnTo>
                    <a:pt x="2151253" y="2151253"/>
                  </a:lnTo>
                  <a:lnTo>
                    <a:pt x="0" y="2151253"/>
                  </a:lnTo>
                  <a:close/>
                </a:path>
              </a:pathLst>
            </a:custGeom>
            <a:solidFill>
              <a:srgbClr val="FFFFFF">
                <a:alpha val="27451"/>
              </a:srgbClr>
            </a:solidFill>
          </p:spPr>
        </p:sp>
      </p:grpSp>
      <p:grpSp>
        <p:nvGrpSpPr>
          <p:cNvPr id="11" name="Group 11"/>
          <p:cNvGrpSpPr>
            <a:grpSpLocks noChangeAspect="1"/>
          </p:cNvGrpSpPr>
          <p:nvPr/>
        </p:nvGrpSpPr>
        <p:grpSpPr>
          <a:xfrm>
            <a:off x="15975854" y="838904"/>
            <a:ext cx="1424538" cy="1474262"/>
            <a:chOff x="0" y="0"/>
            <a:chExt cx="1899384" cy="1965683"/>
          </a:xfrm>
        </p:grpSpPr>
        <p:sp>
          <p:nvSpPr>
            <p:cNvPr id="12" name="Freeform 12" descr="Dibujo con letras blancas  El contenido generado por IA puede ser incorrecto."/>
            <p:cNvSpPr/>
            <p:nvPr/>
          </p:nvSpPr>
          <p:spPr>
            <a:xfrm>
              <a:off x="0" y="0"/>
              <a:ext cx="1899412" cy="1965706"/>
            </a:xfrm>
            <a:custGeom>
              <a:avLst/>
              <a:gdLst/>
              <a:ahLst/>
              <a:cxnLst/>
              <a:rect l="l" t="t" r="r" b="b"/>
              <a:pathLst>
                <a:path w="1899412" h="1965706">
                  <a:moveTo>
                    <a:pt x="0" y="0"/>
                  </a:moveTo>
                  <a:lnTo>
                    <a:pt x="1899412" y="0"/>
                  </a:lnTo>
                  <a:lnTo>
                    <a:pt x="1899412" y="1965706"/>
                  </a:lnTo>
                  <a:lnTo>
                    <a:pt x="0" y="1965706"/>
                  </a:lnTo>
                  <a:lnTo>
                    <a:pt x="0" y="0"/>
                  </a:lnTo>
                  <a:close/>
                </a:path>
              </a:pathLst>
            </a:custGeom>
            <a:blipFill>
              <a:blip r:embed="rId5"/>
              <a:stretch>
                <a:fillRect l="-350627" r="1"/>
              </a:stretch>
            </a:blipFill>
          </p:spPr>
        </p:sp>
      </p:grpSp>
      <p:grpSp>
        <p:nvGrpSpPr>
          <p:cNvPr id="13" name="Group 13"/>
          <p:cNvGrpSpPr/>
          <p:nvPr/>
        </p:nvGrpSpPr>
        <p:grpSpPr>
          <a:xfrm>
            <a:off x="8966198" y="786950"/>
            <a:ext cx="6921600" cy="1625898"/>
            <a:chOff x="0" y="0"/>
            <a:chExt cx="9228800" cy="2167864"/>
          </a:xfrm>
        </p:grpSpPr>
        <p:sp>
          <p:nvSpPr>
            <p:cNvPr id="14" name="Freeform 14"/>
            <p:cNvSpPr/>
            <p:nvPr/>
          </p:nvSpPr>
          <p:spPr>
            <a:xfrm>
              <a:off x="0" y="0"/>
              <a:ext cx="9228800" cy="2167864"/>
            </a:xfrm>
            <a:custGeom>
              <a:avLst/>
              <a:gdLst/>
              <a:ahLst/>
              <a:cxnLst/>
              <a:rect l="l" t="t" r="r" b="b"/>
              <a:pathLst>
                <a:path w="9228800" h="2167864">
                  <a:moveTo>
                    <a:pt x="0" y="0"/>
                  </a:moveTo>
                  <a:lnTo>
                    <a:pt x="9228800" y="0"/>
                  </a:lnTo>
                  <a:lnTo>
                    <a:pt x="9228800" y="2167864"/>
                  </a:lnTo>
                  <a:lnTo>
                    <a:pt x="0" y="2167864"/>
                  </a:lnTo>
                  <a:close/>
                </a:path>
              </a:pathLst>
            </a:custGeom>
          </p:spPr>
        </p:sp>
        <p:sp>
          <p:nvSpPr>
            <p:cNvPr id="15" name="TextBox 15"/>
            <p:cNvSpPr txBox="1"/>
            <p:nvPr/>
          </p:nvSpPr>
          <p:spPr>
            <a:xfrm>
              <a:off x="0" y="-38100"/>
              <a:ext cx="9228800" cy="2205964"/>
            </a:xfrm>
            <a:prstGeom prst="rect">
              <a:avLst/>
            </a:prstGeom>
          </p:spPr>
          <p:txBody>
            <a:bodyPr lIns="0" tIns="0" rIns="0" bIns="0" rtlCol="0" anchor="ctr"/>
            <a:lstStyle/>
            <a:p>
              <a:pPr algn="l">
                <a:lnSpc>
                  <a:spcPts val="9600"/>
                </a:lnSpc>
              </a:pPr>
              <a:r>
                <a:rPr lang="en-US" sz="8000" b="1">
                  <a:solidFill>
                    <a:srgbClr val="FFFFFF"/>
                  </a:solidFill>
                  <a:latin typeface="Arimo Bold"/>
                  <a:ea typeface="Arimo Bold"/>
                  <a:cs typeface="Arimo Bold"/>
                  <a:sym typeface="Arimo Bold"/>
                </a:rPr>
                <a:t>Reflexión</a:t>
              </a:r>
            </a:p>
          </p:txBody>
        </p:sp>
      </p:grpSp>
      <p:sp>
        <p:nvSpPr>
          <p:cNvPr id="16" name="TextBox 16"/>
          <p:cNvSpPr txBox="1"/>
          <p:nvPr/>
        </p:nvSpPr>
        <p:spPr>
          <a:xfrm>
            <a:off x="9851190" y="3715821"/>
            <a:ext cx="7649410" cy="4385816"/>
          </a:xfrm>
          <a:prstGeom prst="rect">
            <a:avLst/>
          </a:prstGeom>
        </p:spPr>
        <p:txBody>
          <a:bodyPr lIns="0" tIns="0" rIns="0" bIns="0" rtlCol="0" anchor="t">
            <a:spAutoFit/>
          </a:bodyPr>
          <a:lstStyle/>
          <a:p>
            <a:pPr algn="just">
              <a:lnSpc>
                <a:spcPts val="3840"/>
              </a:lnSpc>
            </a:pPr>
            <a:r>
              <a:rPr lang="en-US" sz="3200" i="1" dirty="0" smtClean="0">
                <a:ea typeface="Barlow Italics"/>
                <a:cs typeface="Barlow Italics"/>
                <a:sym typeface="Barlow Italics"/>
              </a:rPr>
              <a:t>“</a:t>
            </a:r>
            <a:r>
              <a:rPr lang="es-MX" sz="3200" i="1" dirty="0" smtClean="0">
                <a:ea typeface="Barlow Italics"/>
                <a:cs typeface="Barlow Italics"/>
                <a:sym typeface="Barlow Italics"/>
              </a:rPr>
              <a:t>La </a:t>
            </a:r>
            <a:r>
              <a:rPr lang="es-MX" sz="3200" i="1" dirty="0">
                <a:ea typeface="Barlow Italics"/>
                <a:cs typeface="Barlow Italics"/>
                <a:sym typeface="Barlow Italics"/>
              </a:rPr>
              <a:t>verdadera igualdad no reside en el hecho de que la riqueza sea absolutamente la misma para todos, sino que ningún ciudadano sea tan rico como para poder comprar a otro y que no sea tan pobre como para verse forzado a </a:t>
            </a:r>
            <a:r>
              <a:rPr lang="es-MX" sz="3200" i="1" dirty="0" smtClean="0">
                <a:ea typeface="Barlow Italics"/>
                <a:cs typeface="Barlow Italics"/>
                <a:sym typeface="Barlow Italics"/>
              </a:rPr>
              <a:t>venderse</a:t>
            </a:r>
            <a:r>
              <a:rPr lang="en-US" sz="3200" i="1" dirty="0" smtClean="0">
                <a:ea typeface="Barlow Italics"/>
                <a:cs typeface="Barlow Italics"/>
                <a:sym typeface="Barlow Italics"/>
              </a:rPr>
              <a:t>.”— </a:t>
            </a:r>
          </a:p>
          <a:p>
            <a:pPr algn="just">
              <a:lnSpc>
                <a:spcPts val="3840"/>
              </a:lnSpc>
            </a:pPr>
            <a:endParaRPr lang="en-US" sz="3200" i="1" dirty="0">
              <a:ea typeface="Barlow Italics"/>
              <a:cs typeface="Barlow Italics"/>
              <a:sym typeface="Barlow Italics"/>
            </a:endParaRPr>
          </a:p>
          <a:p>
            <a:pPr algn="just">
              <a:lnSpc>
                <a:spcPts val="3840"/>
              </a:lnSpc>
            </a:pPr>
            <a:r>
              <a:rPr lang="en-US" sz="3200" i="1" dirty="0" err="1">
                <a:ea typeface="Barlow Italics"/>
                <a:cs typeface="Barlow Italics"/>
                <a:sym typeface="Barlow Italics"/>
              </a:rPr>
              <a:t>Inspirado</a:t>
            </a:r>
            <a:r>
              <a:rPr lang="en-US" sz="3200" i="1" dirty="0">
                <a:ea typeface="Barlow Italics"/>
                <a:cs typeface="Barlow Italics"/>
                <a:sym typeface="Barlow Italics"/>
              </a:rPr>
              <a:t> </a:t>
            </a:r>
            <a:r>
              <a:rPr lang="en-US" sz="3200" i="1" dirty="0" err="1">
                <a:ea typeface="Barlow Italics"/>
                <a:cs typeface="Barlow Italics"/>
                <a:sym typeface="Barlow Italics"/>
              </a:rPr>
              <a:t>en</a:t>
            </a:r>
            <a:r>
              <a:rPr lang="en-US" sz="3200" i="1" dirty="0">
                <a:ea typeface="Barlow Italics"/>
                <a:cs typeface="Barlow Italics"/>
                <a:sym typeface="Barlow Italics"/>
              </a:rPr>
              <a:t> </a:t>
            </a:r>
            <a:r>
              <a:rPr lang="en-US" sz="3200" b="1" i="1" dirty="0"/>
              <a:t>Jean-Jacques Rousseau</a:t>
            </a:r>
            <a:r>
              <a:rPr lang="en-US" sz="3200" i="1" dirty="0" smtClean="0">
                <a:ea typeface="Barlow Italics"/>
                <a:cs typeface="Barlow Italics"/>
                <a:sym typeface="Barlow Italics"/>
              </a:rPr>
              <a:t>, </a:t>
            </a:r>
            <a:r>
              <a:rPr lang="es-MX" sz="3200" dirty="0" smtClean="0"/>
              <a:t>"</a:t>
            </a:r>
            <a:r>
              <a:rPr lang="es-MX" sz="3200" dirty="0"/>
              <a:t>El contrato social", publicada en </a:t>
            </a:r>
            <a:r>
              <a:rPr lang="es-MX" sz="3200" dirty="0" smtClean="0"/>
              <a:t>1762.</a:t>
            </a:r>
            <a:endParaRPr lang="en-US" sz="3200" dirty="0">
              <a:ea typeface="Barlow Italics"/>
              <a:cs typeface="Barlow Italics"/>
              <a:sym typeface="Barlow Italics"/>
            </a:endParaRPr>
          </a:p>
        </p:txBody>
      </p:sp>
      <p:grpSp>
        <p:nvGrpSpPr>
          <p:cNvPr id="17" name="Group 17"/>
          <p:cNvGrpSpPr/>
          <p:nvPr/>
        </p:nvGrpSpPr>
        <p:grpSpPr>
          <a:xfrm>
            <a:off x="17500800" y="8712450"/>
            <a:ext cx="787200" cy="787200"/>
            <a:chOff x="0" y="0"/>
            <a:chExt cx="1049600" cy="1049600"/>
          </a:xfrm>
        </p:grpSpPr>
        <p:sp>
          <p:nvSpPr>
            <p:cNvPr id="18" name="Freeform 18"/>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19" name="TextBox 19"/>
            <p:cNvSpPr txBox="1"/>
            <p:nvPr/>
          </p:nvSpPr>
          <p:spPr>
            <a:xfrm>
              <a:off x="0" y="-9525"/>
              <a:ext cx="1049600" cy="1059125"/>
            </a:xfrm>
            <a:prstGeom prst="rect">
              <a:avLst/>
            </a:prstGeom>
          </p:spPr>
          <p:txBody>
            <a:bodyPr lIns="0" tIns="0" rIns="0" bIns="0" rtlCol="0" anchor="ctr"/>
            <a:lstStyle/>
            <a:p>
              <a:pPr algn="ctr">
                <a:lnSpc>
                  <a:spcPts val="2879"/>
                </a:lnSpc>
              </a:pPr>
              <a:r>
                <a:rPr lang="en-US" sz="2400" b="1">
                  <a:solidFill>
                    <a:srgbClr val="FFFFFF"/>
                  </a:solidFill>
                  <a:latin typeface="Barlow Bold"/>
                  <a:ea typeface="Barlow Bold"/>
                  <a:cs typeface="Barlow Bold"/>
                  <a:sym typeface="Barlow Bold"/>
                </a:rPr>
                <a:t>2</a:t>
              </a: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grpSp>
        <p:nvGrpSpPr>
          <p:cNvPr id="3" name="Group 3"/>
          <p:cNvGrpSpPr/>
          <p:nvPr/>
        </p:nvGrpSpPr>
        <p:grpSpPr>
          <a:xfrm>
            <a:off x="2542200" y="-150"/>
            <a:ext cx="15745800" cy="10287000"/>
            <a:chOff x="0" y="0"/>
            <a:chExt cx="20994400" cy="13716000"/>
          </a:xfrm>
          <a:solidFill>
            <a:srgbClr val="E3E3E3"/>
          </a:solidFill>
        </p:grpSpPr>
        <p:sp>
          <p:nvSpPr>
            <p:cNvPr id="4" name="Freeform 4"/>
            <p:cNvSpPr/>
            <p:nvPr/>
          </p:nvSpPr>
          <p:spPr>
            <a:xfrm>
              <a:off x="0" y="0"/>
              <a:ext cx="20994370" cy="13716000"/>
            </a:xfrm>
            <a:custGeom>
              <a:avLst/>
              <a:gdLst/>
              <a:ahLst/>
              <a:cxnLst/>
              <a:rect l="l" t="t" r="r" b="b"/>
              <a:pathLst>
                <a:path w="20994370" h="13716000">
                  <a:moveTo>
                    <a:pt x="0" y="0"/>
                  </a:moveTo>
                  <a:lnTo>
                    <a:pt x="20994370" y="0"/>
                  </a:lnTo>
                  <a:lnTo>
                    <a:pt x="20994370" y="13716000"/>
                  </a:lnTo>
                  <a:lnTo>
                    <a:pt x="0" y="13716000"/>
                  </a:lnTo>
                  <a:close/>
                </a:path>
              </a:pathLst>
            </a:custGeom>
            <a:grpFill/>
          </p:spPr>
        </p:sp>
      </p:grpSp>
      <p:grpSp>
        <p:nvGrpSpPr>
          <p:cNvPr id="5" name="Group 5"/>
          <p:cNvGrpSpPr/>
          <p:nvPr/>
        </p:nvGrpSpPr>
        <p:grpSpPr>
          <a:xfrm>
            <a:off x="17500600" y="8712250"/>
            <a:ext cx="787200" cy="787200"/>
            <a:chOff x="0" y="0"/>
            <a:chExt cx="1049600" cy="1049600"/>
          </a:xfrm>
        </p:grpSpPr>
        <p:sp>
          <p:nvSpPr>
            <p:cNvPr id="6" name="Freeform 6"/>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7" name="Group 7"/>
          <p:cNvGrpSpPr/>
          <p:nvPr/>
        </p:nvGrpSpPr>
        <p:grpSpPr>
          <a:xfrm>
            <a:off x="1755000" y="787050"/>
            <a:ext cx="15745800" cy="1613400"/>
            <a:chOff x="0" y="0"/>
            <a:chExt cx="20994400" cy="2151200"/>
          </a:xfrm>
        </p:grpSpPr>
        <p:sp>
          <p:nvSpPr>
            <p:cNvPr id="8" name="Freeform 8"/>
            <p:cNvSpPr/>
            <p:nvPr/>
          </p:nvSpPr>
          <p:spPr>
            <a:xfrm>
              <a:off x="0" y="0"/>
              <a:ext cx="20994370" cy="2151253"/>
            </a:xfrm>
            <a:custGeom>
              <a:avLst/>
              <a:gdLst/>
              <a:ahLst/>
              <a:cxnLst/>
              <a:rect l="l" t="t" r="r" b="b"/>
              <a:pathLst>
                <a:path w="20994370" h="2151253">
                  <a:moveTo>
                    <a:pt x="0" y="0"/>
                  </a:moveTo>
                  <a:lnTo>
                    <a:pt x="20994370" y="0"/>
                  </a:lnTo>
                  <a:lnTo>
                    <a:pt x="20994370" y="2151253"/>
                  </a:lnTo>
                  <a:lnTo>
                    <a:pt x="0" y="2151253"/>
                  </a:lnTo>
                  <a:close/>
                </a:path>
              </a:pathLst>
            </a:custGeom>
            <a:solidFill>
              <a:srgbClr val="E48312"/>
            </a:solidFill>
          </p:spPr>
        </p:sp>
      </p:grpSp>
      <p:grpSp>
        <p:nvGrpSpPr>
          <p:cNvPr id="9" name="Group 9"/>
          <p:cNvGrpSpPr/>
          <p:nvPr/>
        </p:nvGrpSpPr>
        <p:grpSpPr>
          <a:xfrm>
            <a:off x="15887500" y="786850"/>
            <a:ext cx="1613400" cy="1613400"/>
            <a:chOff x="0" y="0"/>
            <a:chExt cx="2151200" cy="2151200"/>
          </a:xfrm>
        </p:grpSpPr>
        <p:sp>
          <p:nvSpPr>
            <p:cNvPr id="10" name="Freeform 10"/>
            <p:cNvSpPr/>
            <p:nvPr/>
          </p:nvSpPr>
          <p:spPr>
            <a:xfrm>
              <a:off x="0" y="0"/>
              <a:ext cx="2151253" cy="2151253"/>
            </a:xfrm>
            <a:custGeom>
              <a:avLst/>
              <a:gdLst/>
              <a:ahLst/>
              <a:cxnLst/>
              <a:rect l="l" t="t" r="r" b="b"/>
              <a:pathLst>
                <a:path w="2151253" h="2151253">
                  <a:moveTo>
                    <a:pt x="0" y="0"/>
                  </a:moveTo>
                  <a:lnTo>
                    <a:pt x="2151253" y="0"/>
                  </a:lnTo>
                  <a:lnTo>
                    <a:pt x="2151253" y="2151253"/>
                  </a:lnTo>
                  <a:lnTo>
                    <a:pt x="0" y="2151253"/>
                  </a:lnTo>
                  <a:close/>
                </a:path>
              </a:pathLst>
            </a:custGeom>
            <a:solidFill>
              <a:srgbClr val="FFFFFF">
                <a:alpha val="27451"/>
              </a:srgbClr>
            </a:solidFill>
          </p:spPr>
        </p:sp>
      </p:grpSp>
      <p:grpSp>
        <p:nvGrpSpPr>
          <p:cNvPr id="11" name="Group 11"/>
          <p:cNvGrpSpPr>
            <a:grpSpLocks noChangeAspect="1"/>
          </p:cNvGrpSpPr>
          <p:nvPr/>
        </p:nvGrpSpPr>
        <p:grpSpPr>
          <a:xfrm>
            <a:off x="15958436" y="838904"/>
            <a:ext cx="1424538" cy="1474262"/>
            <a:chOff x="0" y="0"/>
            <a:chExt cx="1899384" cy="1965683"/>
          </a:xfrm>
        </p:grpSpPr>
        <p:sp>
          <p:nvSpPr>
            <p:cNvPr id="12" name="Freeform 12" descr="Dibujo con letras blancas  El contenido generado por IA puede ser incorrecto."/>
            <p:cNvSpPr/>
            <p:nvPr/>
          </p:nvSpPr>
          <p:spPr>
            <a:xfrm>
              <a:off x="0" y="0"/>
              <a:ext cx="1899412" cy="1965706"/>
            </a:xfrm>
            <a:custGeom>
              <a:avLst/>
              <a:gdLst/>
              <a:ahLst/>
              <a:cxnLst/>
              <a:rect l="l" t="t" r="r" b="b"/>
              <a:pathLst>
                <a:path w="1899412" h="1965706">
                  <a:moveTo>
                    <a:pt x="0" y="0"/>
                  </a:moveTo>
                  <a:lnTo>
                    <a:pt x="1899412" y="0"/>
                  </a:lnTo>
                  <a:lnTo>
                    <a:pt x="1899412" y="1965706"/>
                  </a:lnTo>
                  <a:lnTo>
                    <a:pt x="0" y="1965706"/>
                  </a:lnTo>
                  <a:lnTo>
                    <a:pt x="0" y="0"/>
                  </a:lnTo>
                  <a:close/>
                </a:path>
              </a:pathLst>
            </a:custGeom>
            <a:blipFill>
              <a:blip r:embed="rId4"/>
              <a:stretch>
                <a:fillRect l="-350627" r="1"/>
              </a:stretch>
            </a:blipFill>
          </p:spPr>
        </p:sp>
      </p:grpSp>
      <p:grpSp>
        <p:nvGrpSpPr>
          <p:cNvPr id="13" name="Group 13"/>
          <p:cNvGrpSpPr/>
          <p:nvPr/>
        </p:nvGrpSpPr>
        <p:grpSpPr>
          <a:xfrm>
            <a:off x="2364400" y="786950"/>
            <a:ext cx="13479000" cy="1613400"/>
            <a:chOff x="0" y="0"/>
            <a:chExt cx="17972000" cy="2151200"/>
          </a:xfrm>
        </p:grpSpPr>
        <p:sp>
          <p:nvSpPr>
            <p:cNvPr id="14" name="Freeform 14"/>
            <p:cNvSpPr/>
            <p:nvPr/>
          </p:nvSpPr>
          <p:spPr>
            <a:xfrm>
              <a:off x="0" y="0"/>
              <a:ext cx="17972001" cy="2151200"/>
            </a:xfrm>
            <a:custGeom>
              <a:avLst/>
              <a:gdLst/>
              <a:ahLst/>
              <a:cxnLst/>
              <a:rect l="l" t="t" r="r" b="b"/>
              <a:pathLst>
                <a:path w="17972001" h="2151200">
                  <a:moveTo>
                    <a:pt x="0" y="0"/>
                  </a:moveTo>
                  <a:lnTo>
                    <a:pt x="17972001" y="0"/>
                  </a:lnTo>
                  <a:lnTo>
                    <a:pt x="17972001" y="2151200"/>
                  </a:lnTo>
                  <a:lnTo>
                    <a:pt x="0" y="2151200"/>
                  </a:lnTo>
                  <a:close/>
                </a:path>
              </a:pathLst>
            </a:custGeom>
          </p:spPr>
        </p:sp>
        <p:sp>
          <p:nvSpPr>
            <p:cNvPr id="15" name="TextBox 15"/>
            <p:cNvSpPr txBox="1"/>
            <p:nvPr/>
          </p:nvSpPr>
          <p:spPr>
            <a:xfrm>
              <a:off x="0" y="-38100"/>
              <a:ext cx="17972000" cy="2189300"/>
            </a:xfrm>
            <a:prstGeom prst="rect">
              <a:avLst/>
            </a:prstGeom>
          </p:spPr>
          <p:txBody>
            <a:bodyPr lIns="0" tIns="0" rIns="0" bIns="0" rtlCol="0" anchor="ctr"/>
            <a:lstStyle/>
            <a:p>
              <a:pPr algn="l">
                <a:lnSpc>
                  <a:spcPts val="9600"/>
                </a:lnSpc>
              </a:pPr>
              <a:r>
                <a:rPr lang="en-US" sz="8000" b="1">
                  <a:solidFill>
                    <a:srgbClr val="FFFFFF"/>
                  </a:solidFill>
                  <a:latin typeface="Arimo Bold"/>
                  <a:ea typeface="Arimo Bold"/>
                  <a:cs typeface="Arimo Bold"/>
                  <a:sym typeface="Arimo Bold"/>
                </a:rPr>
                <a:t>Introducción</a:t>
              </a:r>
            </a:p>
          </p:txBody>
        </p:sp>
      </p:grpSp>
      <p:sp>
        <p:nvSpPr>
          <p:cNvPr id="16" name="TextBox 16"/>
          <p:cNvSpPr txBox="1"/>
          <p:nvPr/>
        </p:nvSpPr>
        <p:spPr>
          <a:xfrm>
            <a:off x="3200400" y="3390900"/>
            <a:ext cx="5399310" cy="6503062"/>
          </a:xfrm>
          <a:prstGeom prst="rect">
            <a:avLst/>
          </a:prstGeom>
        </p:spPr>
        <p:txBody>
          <a:bodyPr lIns="0" tIns="0" rIns="0" bIns="0" rtlCol="0" anchor="t">
            <a:spAutoFit/>
          </a:bodyPr>
          <a:lstStyle/>
          <a:p>
            <a:pPr algn="just">
              <a:lnSpc>
                <a:spcPts val="3359"/>
              </a:lnSpc>
            </a:pPr>
            <a:r>
              <a:rPr lang="en-US" sz="2799" b="1" dirty="0">
                <a:ea typeface="Barlow Bold"/>
                <a:cs typeface="Barlow Bold"/>
                <a:sym typeface="Barlow Bold"/>
              </a:rPr>
              <a:t>COOTAD. Art. 58.- </a:t>
            </a:r>
            <a:r>
              <a:rPr lang="en-US" sz="2799" b="1" dirty="0" err="1">
                <a:ea typeface="Barlow Bold"/>
                <a:cs typeface="Barlow Bold"/>
                <a:sym typeface="Barlow Bold"/>
              </a:rPr>
              <a:t>Atribuciones</a:t>
            </a:r>
            <a:r>
              <a:rPr lang="en-US" sz="2799" b="1" dirty="0">
                <a:ea typeface="Barlow Bold"/>
                <a:cs typeface="Barlow Bold"/>
                <a:sym typeface="Barlow Bold"/>
              </a:rPr>
              <a:t> de </a:t>
            </a:r>
            <a:r>
              <a:rPr lang="en-US" sz="2799" b="1" dirty="0" err="1">
                <a:ea typeface="Barlow Bold"/>
                <a:cs typeface="Barlow Bold"/>
                <a:sym typeface="Barlow Bold"/>
              </a:rPr>
              <a:t>los</a:t>
            </a:r>
            <a:r>
              <a:rPr lang="en-US" sz="2799" b="1" dirty="0">
                <a:ea typeface="Barlow Bold"/>
                <a:cs typeface="Barlow Bold"/>
                <a:sym typeface="Barlow Bold"/>
              </a:rPr>
              <a:t> </a:t>
            </a:r>
            <a:r>
              <a:rPr lang="en-US" sz="2799" b="1" dirty="0" err="1">
                <a:ea typeface="Barlow Bold"/>
                <a:cs typeface="Barlow Bold"/>
                <a:sym typeface="Barlow Bold"/>
              </a:rPr>
              <a:t>concejales</a:t>
            </a:r>
            <a:r>
              <a:rPr lang="en-US" sz="2799" b="1" dirty="0">
                <a:ea typeface="Barlow Bold"/>
                <a:cs typeface="Barlow Bold"/>
                <a:sym typeface="Barlow Bold"/>
              </a:rPr>
              <a:t> o </a:t>
            </a:r>
            <a:r>
              <a:rPr lang="en-US" sz="2799" b="1" dirty="0" err="1">
                <a:ea typeface="Barlow Bold"/>
                <a:cs typeface="Barlow Bold"/>
                <a:sym typeface="Barlow Bold"/>
              </a:rPr>
              <a:t>concejalas</a:t>
            </a:r>
            <a:r>
              <a:rPr lang="en-US" sz="2799" b="1" dirty="0">
                <a:ea typeface="Barlow Bold"/>
                <a:cs typeface="Barlow Bold"/>
                <a:sym typeface="Barlow Bold"/>
              </a:rPr>
              <a:t>.</a:t>
            </a:r>
            <a:r>
              <a:rPr lang="en-US" sz="2799" dirty="0">
                <a:ea typeface="Barlow"/>
                <a:cs typeface="Barlow"/>
                <a:sym typeface="Barlow"/>
              </a:rPr>
              <a:t>- Los </a:t>
            </a:r>
            <a:r>
              <a:rPr lang="en-US" sz="2799" dirty="0" err="1">
                <a:ea typeface="Barlow"/>
                <a:cs typeface="Barlow"/>
                <a:sym typeface="Barlow"/>
              </a:rPr>
              <a:t>concejales</a:t>
            </a:r>
            <a:r>
              <a:rPr lang="en-US" sz="2799" dirty="0">
                <a:ea typeface="Barlow"/>
                <a:cs typeface="Barlow"/>
                <a:sym typeface="Barlow"/>
              </a:rPr>
              <a:t> o </a:t>
            </a:r>
            <a:r>
              <a:rPr lang="en-US" sz="2799" dirty="0" err="1">
                <a:ea typeface="Barlow"/>
                <a:cs typeface="Barlow"/>
                <a:sym typeface="Barlow"/>
              </a:rPr>
              <a:t>concejalas</a:t>
            </a:r>
            <a:r>
              <a:rPr lang="en-US" sz="2799" dirty="0">
                <a:ea typeface="Barlow"/>
                <a:cs typeface="Barlow"/>
                <a:sym typeface="Barlow"/>
              </a:rPr>
              <a:t> </a:t>
            </a:r>
            <a:r>
              <a:rPr lang="en-US" sz="2799" dirty="0" err="1">
                <a:ea typeface="Barlow"/>
                <a:cs typeface="Barlow"/>
                <a:sym typeface="Barlow"/>
              </a:rPr>
              <a:t>serán</a:t>
            </a:r>
            <a:r>
              <a:rPr lang="en-US" sz="2799" dirty="0">
                <a:ea typeface="Barlow"/>
                <a:cs typeface="Barlow"/>
                <a:sym typeface="Barlow"/>
              </a:rPr>
              <a:t> </a:t>
            </a:r>
            <a:r>
              <a:rPr lang="en-US" sz="2799" dirty="0" err="1">
                <a:ea typeface="Barlow"/>
                <a:cs typeface="Barlow"/>
                <a:sym typeface="Barlow"/>
              </a:rPr>
              <a:t>responsables</a:t>
            </a:r>
            <a:r>
              <a:rPr lang="en-US" sz="2799" dirty="0">
                <a:ea typeface="Barlow"/>
                <a:cs typeface="Barlow"/>
                <a:sym typeface="Barlow"/>
              </a:rPr>
              <a:t> ante la </a:t>
            </a:r>
            <a:r>
              <a:rPr lang="en-US" sz="2799" dirty="0" err="1">
                <a:ea typeface="Barlow"/>
                <a:cs typeface="Barlow"/>
                <a:sym typeface="Barlow"/>
              </a:rPr>
              <a:t>ciudadanía</a:t>
            </a:r>
            <a:r>
              <a:rPr lang="en-US" sz="2799" dirty="0">
                <a:ea typeface="Barlow"/>
                <a:cs typeface="Barlow"/>
                <a:sym typeface="Barlow"/>
              </a:rPr>
              <a:t> y las </a:t>
            </a:r>
            <a:r>
              <a:rPr lang="en-US" sz="2799" dirty="0" err="1">
                <a:ea typeface="Barlow"/>
                <a:cs typeface="Barlow"/>
                <a:sym typeface="Barlow"/>
              </a:rPr>
              <a:t>autoridades</a:t>
            </a:r>
            <a:r>
              <a:rPr lang="en-US" sz="2799" dirty="0">
                <a:ea typeface="Barlow"/>
                <a:cs typeface="Barlow"/>
                <a:sym typeface="Barlow"/>
              </a:rPr>
              <a:t> </a:t>
            </a:r>
            <a:r>
              <a:rPr lang="en-US" sz="2799" dirty="0" err="1">
                <a:ea typeface="Barlow"/>
                <a:cs typeface="Barlow"/>
                <a:sym typeface="Barlow"/>
              </a:rPr>
              <a:t>competentes</a:t>
            </a:r>
            <a:r>
              <a:rPr lang="en-US" sz="2799" dirty="0">
                <a:ea typeface="Barlow"/>
                <a:cs typeface="Barlow"/>
                <a:sym typeface="Barlow"/>
              </a:rPr>
              <a:t> </a:t>
            </a:r>
            <a:r>
              <a:rPr lang="en-US" sz="2799" dirty="0" err="1">
                <a:ea typeface="Barlow"/>
                <a:cs typeface="Barlow"/>
                <a:sym typeface="Barlow"/>
              </a:rPr>
              <a:t>por</a:t>
            </a:r>
            <a:r>
              <a:rPr lang="en-US" sz="2799" dirty="0">
                <a:ea typeface="Barlow"/>
                <a:cs typeface="Barlow"/>
                <a:sym typeface="Barlow"/>
              </a:rPr>
              <a:t> </a:t>
            </a:r>
            <a:r>
              <a:rPr lang="en-US" sz="2799" dirty="0" err="1">
                <a:ea typeface="Barlow"/>
                <a:cs typeface="Barlow"/>
                <a:sym typeface="Barlow"/>
              </a:rPr>
              <a:t>sus</a:t>
            </a:r>
            <a:r>
              <a:rPr lang="en-US" sz="2799" dirty="0">
                <a:ea typeface="Barlow"/>
                <a:cs typeface="Barlow"/>
                <a:sym typeface="Barlow"/>
              </a:rPr>
              <a:t> </a:t>
            </a:r>
            <a:r>
              <a:rPr lang="en-US" sz="2799" dirty="0" err="1">
                <a:ea typeface="Barlow"/>
                <a:cs typeface="Barlow"/>
                <a:sym typeface="Barlow"/>
              </a:rPr>
              <a:t>acciones</a:t>
            </a:r>
            <a:r>
              <a:rPr lang="en-US" sz="2799" dirty="0">
                <a:ea typeface="Barlow"/>
                <a:cs typeface="Barlow"/>
                <a:sym typeface="Barlow"/>
              </a:rPr>
              <a:t> u </a:t>
            </a:r>
            <a:r>
              <a:rPr lang="en-US" sz="2799" dirty="0" err="1">
                <a:ea typeface="Barlow"/>
                <a:cs typeface="Barlow"/>
                <a:sym typeface="Barlow"/>
              </a:rPr>
              <a:t>omisiones</a:t>
            </a:r>
            <a:r>
              <a:rPr lang="en-US" sz="2799" dirty="0">
                <a:ea typeface="Barlow"/>
                <a:cs typeface="Barlow"/>
                <a:sym typeface="Barlow"/>
              </a:rPr>
              <a:t> </a:t>
            </a:r>
            <a:r>
              <a:rPr lang="en-US" sz="2799" dirty="0" err="1">
                <a:ea typeface="Barlow"/>
                <a:cs typeface="Barlow"/>
                <a:sym typeface="Barlow"/>
              </a:rPr>
              <a:t>en</a:t>
            </a:r>
            <a:r>
              <a:rPr lang="en-US" sz="2799" dirty="0">
                <a:ea typeface="Barlow"/>
                <a:cs typeface="Barlow"/>
                <a:sym typeface="Barlow"/>
              </a:rPr>
              <a:t> el </a:t>
            </a:r>
            <a:r>
              <a:rPr lang="en-US" sz="2799" dirty="0" err="1">
                <a:ea typeface="Barlow"/>
                <a:cs typeface="Barlow"/>
                <a:sym typeface="Barlow"/>
              </a:rPr>
              <a:t>cumplimiento</a:t>
            </a:r>
            <a:r>
              <a:rPr lang="en-US" sz="2799" dirty="0">
                <a:ea typeface="Barlow"/>
                <a:cs typeface="Barlow"/>
                <a:sym typeface="Barlow"/>
              </a:rPr>
              <a:t> de </a:t>
            </a:r>
            <a:r>
              <a:rPr lang="en-US" sz="2799" dirty="0" err="1">
                <a:ea typeface="Barlow"/>
                <a:cs typeface="Barlow"/>
                <a:sym typeface="Barlow"/>
              </a:rPr>
              <a:t>sus</a:t>
            </a:r>
            <a:r>
              <a:rPr lang="en-US" sz="2799" dirty="0">
                <a:ea typeface="Barlow"/>
                <a:cs typeface="Barlow"/>
                <a:sym typeface="Barlow"/>
              </a:rPr>
              <a:t> </a:t>
            </a:r>
            <a:r>
              <a:rPr lang="en-US" sz="2799" dirty="0" err="1">
                <a:ea typeface="Barlow"/>
                <a:cs typeface="Barlow"/>
                <a:sym typeface="Barlow"/>
              </a:rPr>
              <a:t>atribuciones</a:t>
            </a:r>
            <a:r>
              <a:rPr lang="en-US" sz="2799" dirty="0">
                <a:ea typeface="Barlow"/>
                <a:cs typeface="Barlow"/>
                <a:sym typeface="Barlow"/>
              </a:rPr>
              <a:t>, </a:t>
            </a:r>
            <a:r>
              <a:rPr lang="en-US" sz="2799" dirty="0" err="1">
                <a:ea typeface="Barlow"/>
                <a:cs typeface="Barlow"/>
                <a:sym typeface="Barlow"/>
              </a:rPr>
              <a:t>estarán</a:t>
            </a:r>
            <a:r>
              <a:rPr lang="en-US" sz="2799" dirty="0">
                <a:ea typeface="Barlow"/>
                <a:cs typeface="Barlow"/>
                <a:sym typeface="Barlow"/>
              </a:rPr>
              <a:t> </a:t>
            </a:r>
            <a:r>
              <a:rPr lang="en-US" sz="2799" dirty="0" err="1">
                <a:ea typeface="Barlow"/>
                <a:cs typeface="Barlow"/>
                <a:sym typeface="Barlow"/>
              </a:rPr>
              <a:t>obligados</a:t>
            </a:r>
            <a:r>
              <a:rPr lang="en-US" sz="2799" dirty="0">
                <a:ea typeface="Barlow"/>
                <a:cs typeface="Barlow"/>
                <a:sym typeface="Barlow"/>
              </a:rPr>
              <a:t> a </a:t>
            </a:r>
            <a:r>
              <a:rPr lang="en-US" sz="2799" dirty="0" err="1">
                <a:ea typeface="Barlow"/>
                <a:cs typeface="Barlow"/>
                <a:sym typeface="Barlow"/>
              </a:rPr>
              <a:t>rendir</a:t>
            </a:r>
            <a:r>
              <a:rPr lang="en-US" sz="2799" dirty="0">
                <a:ea typeface="Barlow"/>
                <a:cs typeface="Barlow"/>
                <a:sym typeface="Barlow"/>
              </a:rPr>
              <a:t> </a:t>
            </a:r>
            <a:r>
              <a:rPr lang="en-US" sz="2799" dirty="0" err="1">
                <a:ea typeface="Barlow"/>
                <a:cs typeface="Barlow"/>
                <a:sym typeface="Barlow"/>
              </a:rPr>
              <a:t>cuentas</a:t>
            </a:r>
            <a:r>
              <a:rPr lang="en-US" sz="2799" dirty="0">
                <a:ea typeface="Barlow"/>
                <a:cs typeface="Barlow"/>
                <a:sym typeface="Barlow"/>
              </a:rPr>
              <a:t> a </a:t>
            </a:r>
            <a:r>
              <a:rPr lang="en-US" sz="2799" dirty="0" err="1">
                <a:ea typeface="Barlow"/>
                <a:cs typeface="Barlow"/>
                <a:sym typeface="Barlow"/>
              </a:rPr>
              <a:t>sus</a:t>
            </a:r>
            <a:r>
              <a:rPr lang="en-US" sz="2799" dirty="0">
                <a:ea typeface="Barlow"/>
                <a:cs typeface="Barlow"/>
                <a:sym typeface="Barlow"/>
              </a:rPr>
              <a:t> </a:t>
            </a:r>
            <a:r>
              <a:rPr lang="en-US" sz="2799" dirty="0" err="1">
                <a:ea typeface="Barlow"/>
                <a:cs typeface="Barlow"/>
                <a:sym typeface="Barlow"/>
              </a:rPr>
              <a:t>mandantes</a:t>
            </a:r>
            <a:r>
              <a:rPr lang="en-US" sz="2799" dirty="0">
                <a:ea typeface="Barlow"/>
                <a:cs typeface="Barlow"/>
                <a:sym typeface="Barlow"/>
              </a:rPr>
              <a:t> y </a:t>
            </a:r>
            <a:r>
              <a:rPr lang="en-US" sz="2799" dirty="0" err="1">
                <a:ea typeface="Barlow"/>
                <a:cs typeface="Barlow"/>
                <a:sym typeface="Barlow"/>
              </a:rPr>
              <a:t>gozarán</a:t>
            </a:r>
            <a:r>
              <a:rPr lang="en-US" sz="2799" dirty="0">
                <a:ea typeface="Barlow"/>
                <a:cs typeface="Barlow"/>
                <a:sym typeface="Barlow"/>
              </a:rPr>
              <a:t> de </a:t>
            </a:r>
            <a:r>
              <a:rPr lang="en-US" sz="2799" dirty="0" err="1">
                <a:ea typeface="Barlow"/>
                <a:cs typeface="Barlow"/>
                <a:sym typeface="Barlow"/>
              </a:rPr>
              <a:t>fuero</a:t>
            </a:r>
            <a:r>
              <a:rPr lang="en-US" sz="2799" dirty="0">
                <a:ea typeface="Barlow"/>
                <a:cs typeface="Barlow"/>
                <a:sym typeface="Barlow"/>
              </a:rPr>
              <a:t> de </a:t>
            </a:r>
            <a:r>
              <a:rPr lang="en-US" sz="2799" dirty="0" err="1">
                <a:ea typeface="Barlow"/>
                <a:cs typeface="Barlow"/>
                <a:sym typeface="Barlow"/>
              </a:rPr>
              <a:t>corte</a:t>
            </a:r>
            <a:r>
              <a:rPr lang="en-US" sz="2799" dirty="0">
                <a:ea typeface="Barlow"/>
                <a:cs typeface="Barlow"/>
                <a:sym typeface="Barlow"/>
              </a:rPr>
              <a:t> provincial. </a:t>
            </a:r>
            <a:r>
              <a:rPr lang="en-US" sz="2799" dirty="0" err="1">
                <a:ea typeface="Barlow"/>
                <a:cs typeface="Barlow"/>
                <a:sym typeface="Barlow"/>
              </a:rPr>
              <a:t>Tienen</a:t>
            </a:r>
            <a:r>
              <a:rPr lang="en-US" sz="2799" dirty="0">
                <a:ea typeface="Barlow"/>
                <a:cs typeface="Barlow"/>
                <a:sym typeface="Barlow"/>
              </a:rPr>
              <a:t> las </a:t>
            </a:r>
            <a:r>
              <a:rPr lang="en-US" sz="2799" dirty="0" err="1">
                <a:ea typeface="Barlow"/>
                <a:cs typeface="Barlow"/>
                <a:sym typeface="Barlow"/>
              </a:rPr>
              <a:t>siguientes</a:t>
            </a:r>
            <a:r>
              <a:rPr lang="en-US" sz="2799" dirty="0">
                <a:ea typeface="Barlow"/>
                <a:cs typeface="Barlow"/>
                <a:sym typeface="Barlow"/>
              </a:rPr>
              <a:t> </a:t>
            </a:r>
            <a:r>
              <a:rPr lang="en-US" sz="2799" dirty="0" err="1">
                <a:ea typeface="Barlow"/>
                <a:cs typeface="Barlow"/>
                <a:sym typeface="Barlow"/>
              </a:rPr>
              <a:t>atribuciones</a:t>
            </a:r>
            <a:r>
              <a:rPr lang="en-US" sz="2799" dirty="0" smtClean="0">
                <a:ea typeface="Barlow"/>
                <a:cs typeface="Barlow"/>
                <a:sym typeface="Barlow"/>
              </a:rPr>
              <a:t>:</a:t>
            </a:r>
          </a:p>
          <a:p>
            <a:pPr algn="just">
              <a:lnSpc>
                <a:spcPts val="3359"/>
              </a:lnSpc>
            </a:pPr>
            <a:endParaRPr lang="en-US" sz="2799" dirty="0">
              <a:ea typeface="Barlow"/>
              <a:cs typeface="Barlow"/>
              <a:sym typeface="Barlow"/>
            </a:endParaRPr>
          </a:p>
          <a:p>
            <a:pPr algn="just">
              <a:lnSpc>
                <a:spcPts val="3359"/>
              </a:lnSpc>
            </a:pPr>
            <a:r>
              <a:rPr lang="en-US" sz="2799" dirty="0" err="1">
                <a:ea typeface="Barlow"/>
                <a:cs typeface="Barlow"/>
                <a:sym typeface="Barlow"/>
              </a:rPr>
              <a:t>Concordancias</a:t>
            </a:r>
            <a:r>
              <a:rPr lang="en-US" sz="2799" dirty="0">
                <a:ea typeface="Barlow"/>
                <a:cs typeface="Barlow"/>
                <a:sym typeface="Barlow"/>
              </a:rPr>
              <a:t>: COF J: 208 Num. 2</a:t>
            </a:r>
          </a:p>
          <a:p>
            <a:pPr algn="just">
              <a:lnSpc>
                <a:spcPts val="3359"/>
              </a:lnSpc>
            </a:pPr>
            <a:endParaRPr lang="en-US" sz="2799" dirty="0">
              <a:ea typeface="Barlow"/>
              <a:cs typeface="Barlow"/>
              <a:sym typeface="Barlow"/>
            </a:endParaRPr>
          </a:p>
          <a:p>
            <a:pPr algn="l">
              <a:lnSpc>
                <a:spcPts val="3359"/>
              </a:lnSpc>
            </a:pPr>
            <a:endParaRPr lang="en-US" sz="2799" dirty="0">
              <a:ea typeface="Barlow"/>
              <a:cs typeface="Barlow"/>
              <a:sym typeface="Barlow"/>
            </a:endParaRPr>
          </a:p>
        </p:txBody>
      </p:sp>
      <p:grpSp>
        <p:nvGrpSpPr>
          <p:cNvPr id="17" name="Group 17"/>
          <p:cNvGrpSpPr/>
          <p:nvPr/>
        </p:nvGrpSpPr>
        <p:grpSpPr>
          <a:xfrm>
            <a:off x="17500800" y="8712450"/>
            <a:ext cx="787200" cy="787200"/>
            <a:chOff x="0" y="0"/>
            <a:chExt cx="1049600" cy="1049600"/>
          </a:xfrm>
        </p:grpSpPr>
        <p:sp>
          <p:nvSpPr>
            <p:cNvPr id="18" name="Freeform 18"/>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19" name="TextBox 19"/>
            <p:cNvSpPr txBox="1"/>
            <p:nvPr/>
          </p:nvSpPr>
          <p:spPr>
            <a:xfrm>
              <a:off x="0" y="-9525"/>
              <a:ext cx="1049600" cy="1059125"/>
            </a:xfrm>
            <a:prstGeom prst="rect">
              <a:avLst/>
            </a:prstGeom>
          </p:spPr>
          <p:txBody>
            <a:bodyPr lIns="0" tIns="0" rIns="0" bIns="0" rtlCol="0" anchor="ctr"/>
            <a:lstStyle/>
            <a:p>
              <a:pPr algn="ctr">
                <a:lnSpc>
                  <a:spcPts val="2879"/>
                </a:lnSpc>
              </a:pPr>
              <a:r>
                <a:rPr lang="en-US" sz="2400" b="1">
                  <a:solidFill>
                    <a:srgbClr val="FFFFFF"/>
                  </a:solidFill>
                  <a:latin typeface="Barlow Bold"/>
                  <a:ea typeface="Barlow Bold"/>
                  <a:cs typeface="Barlow Bold"/>
                  <a:sym typeface="Barlow Bold"/>
                </a:rPr>
                <a:t>3</a:t>
              </a:r>
            </a:p>
          </p:txBody>
        </p:sp>
      </p:grpSp>
      <p:grpSp>
        <p:nvGrpSpPr>
          <p:cNvPr id="20" name="Group 20"/>
          <p:cNvGrpSpPr>
            <a:grpSpLocks noChangeAspect="1"/>
          </p:cNvGrpSpPr>
          <p:nvPr/>
        </p:nvGrpSpPr>
        <p:grpSpPr>
          <a:xfrm>
            <a:off x="10419100" y="2913531"/>
            <a:ext cx="5181600" cy="5278454"/>
            <a:chOff x="0" y="0"/>
            <a:chExt cx="5666029" cy="5771939"/>
          </a:xfrm>
        </p:grpSpPr>
        <p:sp>
          <p:nvSpPr>
            <p:cNvPr id="21" name="Freeform 21"/>
            <p:cNvSpPr/>
            <p:nvPr/>
          </p:nvSpPr>
          <p:spPr>
            <a:xfrm>
              <a:off x="0" y="0"/>
              <a:ext cx="5665978" cy="5771896"/>
            </a:xfrm>
            <a:custGeom>
              <a:avLst/>
              <a:gdLst/>
              <a:ahLst/>
              <a:cxnLst/>
              <a:rect l="l" t="t" r="r" b="b"/>
              <a:pathLst>
                <a:path w="5665978" h="5771896">
                  <a:moveTo>
                    <a:pt x="0" y="0"/>
                  </a:moveTo>
                  <a:lnTo>
                    <a:pt x="5665978" y="0"/>
                  </a:lnTo>
                  <a:lnTo>
                    <a:pt x="5665978" y="5771896"/>
                  </a:lnTo>
                  <a:lnTo>
                    <a:pt x="0" y="5771896"/>
                  </a:lnTo>
                  <a:lnTo>
                    <a:pt x="0" y="0"/>
                  </a:lnTo>
                  <a:close/>
                </a:path>
              </a:pathLst>
            </a:custGeom>
            <a:blipFill>
              <a:blip r:embed="rId5"/>
              <a:stretch>
                <a:fillRect r="-1870"/>
              </a:stretch>
            </a:blipFill>
          </p:spPr>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grpSp>
        <p:nvGrpSpPr>
          <p:cNvPr id="3" name="Group 3"/>
          <p:cNvGrpSpPr/>
          <p:nvPr/>
        </p:nvGrpSpPr>
        <p:grpSpPr>
          <a:xfrm>
            <a:off x="2542200" y="-304950"/>
            <a:ext cx="15745800" cy="10287000"/>
            <a:chOff x="0" y="0"/>
            <a:chExt cx="20994400" cy="13716000"/>
          </a:xfrm>
          <a:solidFill>
            <a:srgbClr val="E3E3E3"/>
          </a:solidFill>
        </p:grpSpPr>
        <p:sp>
          <p:nvSpPr>
            <p:cNvPr id="4" name="Freeform 4"/>
            <p:cNvSpPr/>
            <p:nvPr/>
          </p:nvSpPr>
          <p:spPr>
            <a:xfrm>
              <a:off x="0" y="0"/>
              <a:ext cx="20994370" cy="13716000"/>
            </a:xfrm>
            <a:custGeom>
              <a:avLst/>
              <a:gdLst/>
              <a:ahLst/>
              <a:cxnLst/>
              <a:rect l="l" t="t" r="r" b="b"/>
              <a:pathLst>
                <a:path w="20994370" h="13716000">
                  <a:moveTo>
                    <a:pt x="0" y="0"/>
                  </a:moveTo>
                  <a:lnTo>
                    <a:pt x="20994370" y="0"/>
                  </a:lnTo>
                  <a:lnTo>
                    <a:pt x="20994370" y="13716000"/>
                  </a:lnTo>
                  <a:lnTo>
                    <a:pt x="0" y="13716000"/>
                  </a:lnTo>
                  <a:close/>
                </a:path>
              </a:pathLst>
            </a:custGeom>
            <a:grpFill/>
          </p:spPr>
        </p:sp>
      </p:grpSp>
      <p:grpSp>
        <p:nvGrpSpPr>
          <p:cNvPr id="5" name="Group 5"/>
          <p:cNvGrpSpPr/>
          <p:nvPr/>
        </p:nvGrpSpPr>
        <p:grpSpPr>
          <a:xfrm>
            <a:off x="17500600" y="8712250"/>
            <a:ext cx="787200" cy="787200"/>
            <a:chOff x="0" y="0"/>
            <a:chExt cx="1049600" cy="1049600"/>
          </a:xfrm>
        </p:grpSpPr>
        <p:sp>
          <p:nvSpPr>
            <p:cNvPr id="6" name="Freeform 6"/>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7" name="Group 7"/>
          <p:cNvGrpSpPr/>
          <p:nvPr/>
        </p:nvGrpSpPr>
        <p:grpSpPr>
          <a:xfrm>
            <a:off x="1755000" y="787050"/>
            <a:ext cx="15745800" cy="1613400"/>
            <a:chOff x="0" y="0"/>
            <a:chExt cx="20994400" cy="2151200"/>
          </a:xfrm>
        </p:grpSpPr>
        <p:sp>
          <p:nvSpPr>
            <p:cNvPr id="8" name="Freeform 8"/>
            <p:cNvSpPr/>
            <p:nvPr/>
          </p:nvSpPr>
          <p:spPr>
            <a:xfrm>
              <a:off x="0" y="0"/>
              <a:ext cx="20994370" cy="2151253"/>
            </a:xfrm>
            <a:custGeom>
              <a:avLst/>
              <a:gdLst/>
              <a:ahLst/>
              <a:cxnLst/>
              <a:rect l="l" t="t" r="r" b="b"/>
              <a:pathLst>
                <a:path w="20994370" h="2151253">
                  <a:moveTo>
                    <a:pt x="0" y="0"/>
                  </a:moveTo>
                  <a:lnTo>
                    <a:pt x="20994370" y="0"/>
                  </a:lnTo>
                  <a:lnTo>
                    <a:pt x="20994370" y="2151253"/>
                  </a:lnTo>
                  <a:lnTo>
                    <a:pt x="0" y="2151253"/>
                  </a:lnTo>
                  <a:close/>
                </a:path>
              </a:pathLst>
            </a:custGeom>
            <a:solidFill>
              <a:srgbClr val="E48312"/>
            </a:solidFill>
          </p:spPr>
        </p:sp>
      </p:grpSp>
      <p:grpSp>
        <p:nvGrpSpPr>
          <p:cNvPr id="9" name="Group 9"/>
          <p:cNvGrpSpPr/>
          <p:nvPr/>
        </p:nvGrpSpPr>
        <p:grpSpPr>
          <a:xfrm>
            <a:off x="15887500" y="786850"/>
            <a:ext cx="1613400" cy="1613400"/>
            <a:chOff x="0" y="0"/>
            <a:chExt cx="2151200" cy="2151200"/>
          </a:xfrm>
        </p:grpSpPr>
        <p:sp>
          <p:nvSpPr>
            <p:cNvPr id="10" name="Freeform 10"/>
            <p:cNvSpPr/>
            <p:nvPr/>
          </p:nvSpPr>
          <p:spPr>
            <a:xfrm>
              <a:off x="0" y="0"/>
              <a:ext cx="2151253" cy="2151253"/>
            </a:xfrm>
            <a:custGeom>
              <a:avLst/>
              <a:gdLst/>
              <a:ahLst/>
              <a:cxnLst/>
              <a:rect l="l" t="t" r="r" b="b"/>
              <a:pathLst>
                <a:path w="2151253" h="2151253">
                  <a:moveTo>
                    <a:pt x="0" y="0"/>
                  </a:moveTo>
                  <a:lnTo>
                    <a:pt x="2151253" y="0"/>
                  </a:lnTo>
                  <a:lnTo>
                    <a:pt x="2151253" y="2151253"/>
                  </a:lnTo>
                  <a:lnTo>
                    <a:pt x="0" y="2151253"/>
                  </a:lnTo>
                  <a:close/>
                </a:path>
              </a:pathLst>
            </a:custGeom>
            <a:solidFill>
              <a:srgbClr val="FFFFFF">
                <a:alpha val="27451"/>
              </a:srgbClr>
            </a:solidFill>
          </p:spPr>
        </p:sp>
      </p:grpSp>
      <p:grpSp>
        <p:nvGrpSpPr>
          <p:cNvPr id="11" name="Group 11"/>
          <p:cNvGrpSpPr>
            <a:grpSpLocks noChangeAspect="1"/>
          </p:cNvGrpSpPr>
          <p:nvPr/>
        </p:nvGrpSpPr>
        <p:grpSpPr>
          <a:xfrm>
            <a:off x="15958436" y="838904"/>
            <a:ext cx="1424538" cy="1474262"/>
            <a:chOff x="0" y="0"/>
            <a:chExt cx="1899384" cy="1965683"/>
          </a:xfrm>
        </p:grpSpPr>
        <p:sp>
          <p:nvSpPr>
            <p:cNvPr id="12" name="Freeform 12" descr="Dibujo con letras blancas  El contenido generado por IA puede ser incorrecto."/>
            <p:cNvSpPr/>
            <p:nvPr/>
          </p:nvSpPr>
          <p:spPr>
            <a:xfrm>
              <a:off x="0" y="0"/>
              <a:ext cx="1899412" cy="1965706"/>
            </a:xfrm>
            <a:custGeom>
              <a:avLst/>
              <a:gdLst/>
              <a:ahLst/>
              <a:cxnLst/>
              <a:rect l="l" t="t" r="r" b="b"/>
              <a:pathLst>
                <a:path w="1899412" h="1965706">
                  <a:moveTo>
                    <a:pt x="0" y="0"/>
                  </a:moveTo>
                  <a:lnTo>
                    <a:pt x="1899412" y="0"/>
                  </a:lnTo>
                  <a:lnTo>
                    <a:pt x="1899412" y="1965706"/>
                  </a:lnTo>
                  <a:lnTo>
                    <a:pt x="0" y="1965706"/>
                  </a:lnTo>
                  <a:lnTo>
                    <a:pt x="0" y="0"/>
                  </a:lnTo>
                  <a:close/>
                </a:path>
              </a:pathLst>
            </a:custGeom>
            <a:blipFill>
              <a:blip r:embed="rId4"/>
              <a:stretch>
                <a:fillRect l="-350627" r="1"/>
              </a:stretch>
            </a:blipFill>
          </p:spPr>
        </p:sp>
      </p:grpSp>
      <p:grpSp>
        <p:nvGrpSpPr>
          <p:cNvPr id="13" name="Group 13"/>
          <p:cNvGrpSpPr/>
          <p:nvPr/>
        </p:nvGrpSpPr>
        <p:grpSpPr>
          <a:xfrm>
            <a:off x="2364400" y="786950"/>
            <a:ext cx="13479000" cy="1625898"/>
            <a:chOff x="0" y="0"/>
            <a:chExt cx="17972000" cy="2167864"/>
          </a:xfrm>
        </p:grpSpPr>
        <p:sp>
          <p:nvSpPr>
            <p:cNvPr id="14" name="Freeform 14"/>
            <p:cNvSpPr/>
            <p:nvPr/>
          </p:nvSpPr>
          <p:spPr>
            <a:xfrm>
              <a:off x="0" y="0"/>
              <a:ext cx="17972001" cy="2167864"/>
            </a:xfrm>
            <a:custGeom>
              <a:avLst/>
              <a:gdLst/>
              <a:ahLst/>
              <a:cxnLst/>
              <a:rect l="l" t="t" r="r" b="b"/>
              <a:pathLst>
                <a:path w="17972001" h="2167864">
                  <a:moveTo>
                    <a:pt x="0" y="0"/>
                  </a:moveTo>
                  <a:lnTo>
                    <a:pt x="17972001" y="0"/>
                  </a:lnTo>
                  <a:lnTo>
                    <a:pt x="17972001" y="2167864"/>
                  </a:lnTo>
                  <a:lnTo>
                    <a:pt x="0" y="2167864"/>
                  </a:lnTo>
                  <a:close/>
                </a:path>
              </a:pathLst>
            </a:custGeom>
          </p:spPr>
        </p:sp>
        <p:sp>
          <p:nvSpPr>
            <p:cNvPr id="15" name="TextBox 15"/>
            <p:cNvSpPr txBox="1"/>
            <p:nvPr/>
          </p:nvSpPr>
          <p:spPr>
            <a:xfrm>
              <a:off x="0" y="-38100"/>
              <a:ext cx="17972000" cy="2205964"/>
            </a:xfrm>
            <a:prstGeom prst="rect">
              <a:avLst/>
            </a:prstGeom>
          </p:spPr>
          <p:txBody>
            <a:bodyPr lIns="0" tIns="0" rIns="0" bIns="0" rtlCol="0" anchor="ctr"/>
            <a:lstStyle/>
            <a:p>
              <a:pPr algn="l">
                <a:lnSpc>
                  <a:spcPts val="9600"/>
                </a:lnSpc>
              </a:pPr>
              <a:r>
                <a:rPr lang="en-US" sz="8000" b="1">
                  <a:solidFill>
                    <a:srgbClr val="FFFFFF"/>
                  </a:solidFill>
                  <a:latin typeface="Arimo Bold"/>
                  <a:ea typeface="Arimo Bold"/>
                  <a:cs typeface="Arimo Bold"/>
                  <a:sym typeface="Arimo Bold"/>
                </a:rPr>
                <a:t>Atribuciones</a:t>
              </a:r>
            </a:p>
          </p:txBody>
        </p:sp>
      </p:grpSp>
      <p:grpSp>
        <p:nvGrpSpPr>
          <p:cNvPr id="16" name="Group 16"/>
          <p:cNvGrpSpPr/>
          <p:nvPr/>
        </p:nvGrpSpPr>
        <p:grpSpPr>
          <a:xfrm>
            <a:off x="17500800" y="8712450"/>
            <a:ext cx="787200" cy="787200"/>
            <a:chOff x="0" y="0"/>
            <a:chExt cx="1049600" cy="1049600"/>
          </a:xfrm>
        </p:grpSpPr>
        <p:sp>
          <p:nvSpPr>
            <p:cNvPr id="17" name="Freeform 17"/>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18" name="TextBox 18"/>
            <p:cNvSpPr txBox="1"/>
            <p:nvPr/>
          </p:nvSpPr>
          <p:spPr>
            <a:xfrm>
              <a:off x="0" y="-9525"/>
              <a:ext cx="1049600" cy="1059125"/>
            </a:xfrm>
            <a:prstGeom prst="rect">
              <a:avLst/>
            </a:prstGeom>
          </p:spPr>
          <p:txBody>
            <a:bodyPr lIns="0" tIns="0" rIns="0" bIns="0" rtlCol="0" anchor="ctr"/>
            <a:lstStyle/>
            <a:p>
              <a:pPr algn="ctr">
                <a:lnSpc>
                  <a:spcPts val="2879"/>
                </a:lnSpc>
              </a:pPr>
              <a:r>
                <a:rPr lang="en-US" sz="2400" b="1">
                  <a:solidFill>
                    <a:srgbClr val="FFFFFF"/>
                  </a:solidFill>
                  <a:latin typeface="Barlow Bold"/>
                  <a:ea typeface="Barlow Bold"/>
                  <a:cs typeface="Barlow Bold"/>
                  <a:sym typeface="Barlow Bold"/>
                </a:rPr>
                <a:t>4</a:t>
              </a:r>
            </a:p>
          </p:txBody>
        </p:sp>
      </p:grpSp>
      <p:grpSp>
        <p:nvGrpSpPr>
          <p:cNvPr id="19" name="Group 19"/>
          <p:cNvGrpSpPr/>
          <p:nvPr/>
        </p:nvGrpSpPr>
        <p:grpSpPr>
          <a:xfrm>
            <a:off x="2785094" y="3067538"/>
            <a:ext cx="6952800" cy="2436304"/>
            <a:chOff x="0" y="-57149"/>
            <a:chExt cx="9270400" cy="3248405"/>
          </a:xfrm>
          <a:solidFill>
            <a:schemeClr val="accent6">
              <a:lumMod val="40000"/>
              <a:lumOff val="60000"/>
            </a:schemeClr>
          </a:solidFill>
        </p:grpSpPr>
        <p:sp>
          <p:nvSpPr>
            <p:cNvPr id="20" name="Freeform 20"/>
            <p:cNvSpPr/>
            <p:nvPr/>
          </p:nvSpPr>
          <p:spPr>
            <a:xfrm>
              <a:off x="0" y="0"/>
              <a:ext cx="9270365" cy="3191256"/>
            </a:xfrm>
            <a:custGeom>
              <a:avLst/>
              <a:gdLst/>
              <a:ahLst/>
              <a:cxnLst/>
              <a:rect l="l" t="t" r="r" b="b"/>
              <a:pathLst>
                <a:path w="9270365" h="3191256">
                  <a:moveTo>
                    <a:pt x="0" y="0"/>
                  </a:moveTo>
                  <a:lnTo>
                    <a:pt x="9270365" y="0"/>
                  </a:lnTo>
                  <a:lnTo>
                    <a:pt x="9270365" y="3191256"/>
                  </a:lnTo>
                  <a:lnTo>
                    <a:pt x="0" y="3191256"/>
                  </a:lnTo>
                  <a:close/>
                </a:path>
              </a:pathLst>
            </a:custGeom>
            <a:grpFill/>
          </p:spPr>
        </p:sp>
        <p:sp>
          <p:nvSpPr>
            <p:cNvPr id="21" name="TextBox 21"/>
            <p:cNvSpPr txBox="1"/>
            <p:nvPr/>
          </p:nvSpPr>
          <p:spPr>
            <a:xfrm>
              <a:off x="0" y="-57149"/>
              <a:ext cx="9270400" cy="3248374"/>
            </a:xfrm>
            <a:prstGeom prst="rect">
              <a:avLst/>
            </a:prstGeom>
            <a:grpFill/>
          </p:spPr>
          <p:txBody>
            <a:bodyPr lIns="50800" tIns="50800" rIns="50800" bIns="50800" rtlCol="0" anchor="ctr"/>
            <a:lstStyle/>
            <a:p>
              <a:pPr algn="just">
                <a:lnSpc>
                  <a:spcPts val="3359"/>
                </a:lnSpc>
              </a:pPr>
              <a:r>
                <a:rPr lang="en-US" sz="2799" b="1" dirty="0">
                  <a:ea typeface="Arial MT Pro Bold"/>
                  <a:cs typeface="Arial MT Pro Bold"/>
                  <a:sym typeface="Arial MT Pro Bold"/>
                </a:rPr>
                <a:t>a) </a:t>
              </a:r>
              <a:r>
                <a:rPr lang="en-US" sz="2799" dirty="0" err="1">
                  <a:ea typeface="Arial MT Pro"/>
                  <a:cs typeface="Arial MT Pro"/>
                  <a:sym typeface="Arial MT Pro"/>
                </a:rPr>
                <a:t>Intervenir</a:t>
              </a:r>
              <a:r>
                <a:rPr lang="en-US" sz="2799" dirty="0">
                  <a:ea typeface="Arial MT Pro"/>
                  <a:cs typeface="Arial MT Pro"/>
                  <a:sym typeface="Arial MT Pro"/>
                </a:rPr>
                <a:t> con </a:t>
              </a:r>
              <a:r>
                <a:rPr lang="en-US" sz="2799" dirty="0" err="1">
                  <a:ea typeface="Arial MT Pro"/>
                  <a:cs typeface="Arial MT Pro"/>
                  <a:sym typeface="Arial MT Pro"/>
                </a:rPr>
                <a:t>voz</a:t>
              </a:r>
              <a:r>
                <a:rPr lang="en-US" sz="2799" dirty="0">
                  <a:ea typeface="Arial MT Pro"/>
                  <a:cs typeface="Arial MT Pro"/>
                  <a:sym typeface="Arial MT Pro"/>
                </a:rPr>
                <a:t> y </a:t>
              </a:r>
              <a:r>
                <a:rPr lang="en-US" sz="2799" dirty="0" err="1">
                  <a:ea typeface="Arial MT Pro"/>
                  <a:cs typeface="Arial MT Pro"/>
                  <a:sym typeface="Arial MT Pro"/>
                </a:rPr>
                <a:t>voto</a:t>
              </a:r>
              <a:r>
                <a:rPr lang="en-US" sz="2799" dirty="0">
                  <a:ea typeface="Arial MT Pro"/>
                  <a:cs typeface="Arial MT Pro"/>
                  <a:sym typeface="Arial MT Pro"/>
                </a:rPr>
                <a:t> </a:t>
              </a:r>
              <a:r>
                <a:rPr lang="en-US" sz="2799" dirty="0" err="1">
                  <a:ea typeface="Arial MT Pro"/>
                  <a:cs typeface="Arial MT Pro"/>
                  <a:sym typeface="Arial MT Pro"/>
                </a:rPr>
                <a:t>en</a:t>
              </a:r>
              <a:r>
                <a:rPr lang="en-US" sz="2799" dirty="0">
                  <a:ea typeface="Arial MT Pro"/>
                  <a:cs typeface="Arial MT Pro"/>
                  <a:sym typeface="Arial MT Pro"/>
                </a:rPr>
                <a:t> las </a:t>
              </a:r>
              <a:r>
                <a:rPr lang="en-US" sz="2799" b="1" dirty="0" err="1">
                  <a:ea typeface="Arial MT Pro Bold"/>
                  <a:cs typeface="Arial MT Pro Bold"/>
                  <a:sym typeface="Arial MT Pro Bold"/>
                </a:rPr>
                <a:t>sesiones</a:t>
              </a:r>
              <a:r>
                <a:rPr lang="en-US" sz="2799" b="1" dirty="0">
                  <a:ea typeface="Arial MT Pro Bold"/>
                  <a:cs typeface="Arial MT Pro Bold"/>
                  <a:sym typeface="Arial MT Pro Bold"/>
                </a:rPr>
                <a:t> y </a:t>
              </a:r>
              <a:r>
                <a:rPr lang="en-US" sz="2799" b="1" dirty="0" err="1">
                  <a:ea typeface="Arial MT Pro Bold"/>
                  <a:cs typeface="Arial MT Pro Bold"/>
                  <a:sym typeface="Arial MT Pro Bold"/>
                </a:rPr>
                <a:t>deliberaciones</a:t>
              </a:r>
              <a:r>
                <a:rPr lang="en-US" sz="2799" b="1" dirty="0">
                  <a:ea typeface="Arial MT Pro Bold"/>
                  <a:cs typeface="Arial MT Pro Bold"/>
                  <a:sym typeface="Arial MT Pro Bold"/>
                </a:rPr>
                <a:t> </a:t>
              </a:r>
              <a:r>
                <a:rPr lang="en-US" sz="2799" dirty="0">
                  <a:ea typeface="Arial MT Pro"/>
                  <a:cs typeface="Arial MT Pro"/>
                  <a:sym typeface="Arial MT Pro"/>
                </a:rPr>
                <a:t>del </a:t>
              </a:r>
              <a:r>
                <a:rPr lang="en-US" sz="2799" dirty="0" err="1">
                  <a:ea typeface="Arial MT Pro"/>
                  <a:cs typeface="Arial MT Pro"/>
                  <a:sym typeface="Arial MT Pro"/>
                </a:rPr>
                <a:t>concejo</a:t>
              </a:r>
              <a:r>
                <a:rPr lang="en-US" sz="2799" dirty="0">
                  <a:ea typeface="Arial MT Pro"/>
                  <a:cs typeface="Arial MT Pro"/>
                  <a:sym typeface="Arial MT Pro"/>
                </a:rPr>
                <a:t> municipal.</a:t>
              </a:r>
            </a:p>
          </p:txBody>
        </p:sp>
      </p:grpSp>
      <p:grpSp>
        <p:nvGrpSpPr>
          <p:cNvPr id="22" name="Group 22"/>
          <p:cNvGrpSpPr/>
          <p:nvPr/>
        </p:nvGrpSpPr>
        <p:grpSpPr>
          <a:xfrm>
            <a:off x="10025492" y="3110400"/>
            <a:ext cx="7274714" cy="2393418"/>
            <a:chOff x="0" y="0"/>
            <a:chExt cx="9699619" cy="3191224"/>
          </a:xfrm>
          <a:solidFill>
            <a:schemeClr val="accent6">
              <a:lumMod val="40000"/>
              <a:lumOff val="60000"/>
            </a:schemeClr>
          </a:solidFill>
        </p:grpSpPr>
        <p:sp>
          <p:nvSpPr>
            <p:cNvPr id="23" name="Freeform 23"/>
            <p:cNvSpPr/>
            <p:nvPr/>
          </p:nvSpPr>
          <p:spPr>
            <a:xfrm>
              <a:off x="0" y="0"/>
              <a:ext cx="9699625" cy="3191256"/>
            </a:xfrm>
            <a:custGeom>
              <a:avLst/>
              <a:gdLst/>
              <a:ahLst/>
              <a:cxnLst/>
              <a:rect l="l" t="t" r="r" b="b"/>
              <a:pathLst>
                <a:path w="9699625" h="3191256">
                  <a:moveTo>
                    <a:pt x="0" y="0"/>
                  </a:moveTo>
                  <a:lnTo>
                    <a:pt x="9699625" y="0"/>
                  </a:lnTo>
                  <a:lnTo>
                    <a:pt x="9699625" y="3191256"/>
                  </a:lnTo>
                  <a:lnTo>
                    <a:pt x="0" y="3191256"/>
                  </a:lnTo>
                  <a:close/>
                </a:path>
              </a:pathLst>
            </a:custGeom>
            <a:grpFill/>
          </p:spPr>
        </p:sp>
        <p:sp>
          <p:nvSpPr>
            <p:cNvPr id="24" name="TextBox 24"/>
            <p:cNvSpPr txBox="1"/>
            <p:nvPr/>
          </p:nvSpPr>
          <p:spPr>
            <a:xfrm>
              <a:off x="0" y="-57150"/>
              <a:ext cx="9699619" cy="3248374"/>
            </a:xfrm>
            <a:prstGeom prst="rect">
              <a:avLst/>
            </a:prstGeom>
            <a:grpFill/>
          </p:spPr>
          <p:txBody>
            <a:bodyPr lIns="50800" tIns="50800" rIns="50800" bIns="50800" rtlCol="0" anchor="ctr"/>
            <a:lstStyle/>
            <a:p>
              <a:pPr algn="just">
                <a:lnSpc>
                  <a:spcPts val="3359"/>
                </a:lnSpc>
              </a:pPr>
              <a:r>
                <a:rPr lang="en-US" sz="2799" b="1" dirty="0">
                  <a:ea typeface="Arial MT Pro Bold"/>
                  <a:cs typeface="Arial MT Pro Bold"/>
                  <a:sym typeface="Arial MT Pro Bold"/>
                </a:rPr>
                <a:t>b) </a:t>
              </a:r>
              <a:r>
                <a:rPr lang="en-US" sz="2799" dirty="0" err="1">
                  <a:ea typeface="Arial MT Pro"/>
                  <a:cs typeface="Arial MT Pro"/>
                  <a:sym typeface="Arial MT Pro"/>
                </a:rPr>
                <a:t>Presentar</a:t>
              </a:r>
              <a:r>
                <a:rPr lang="en-US" sz="2799" dirty="0">
                  <a:ea typeface="Arial MT Pro"/>
                  <a:cs typeface="Arial MT Pro"/>
                  <a:sym typeface="Arial MT Pro"/>
                </a:rPr>
                <a:t> </a:t>
              </a:r>
              <a:r>
                <a:rPr lang="en-US" sz="2799" b="1" dirty="0" err="1">
                  <a:ea typeface="Arial MT Pro Bold"/>
                  <a:cs typeface="Arial MT Pro Bold"/>
                  <a:sym typeface="Arial MT Pro Bold"/>
                </a:rPr>
                <a:t>proyectos</a:t>
              </a:r>
              <a:r>
                <a:rPr lang="en-US" sz="2799" b="1" dirty="0">
                  <a:ea typeface="Arial MT Pro Bold"/>
                  <a:cs typeface="Arial MT Pro Bold"/>
                  <a:sym typeface="Arial MT Pro Bold"/>
                </a:rPr>
                <a:t> de </a:t>
              </a:r>
              <a:r>
                <a:rPr lang="en-US" sz="2799" b="1" dirty="0" err="1">
                  <a:ea typeface="Arial MT Pro Bold"/>
                  <a:cs typeface="Arial MT Pro Bold"/>
                  <a:sym typeface="Arial MT Pro Bold"/>
                </a:rPr>
                <a:t>ordenanzas</a:t>
              </a:r>
              <a:r>
                <a:rPr lang="en-US" sz="2799" b="1" dirty="0">
                  <a:ea typeface="Arial MT Pro Bold"/>
                  <a:cs typeface="Arial MT Pro Bold"/>
                  <a:sym typeface="Arial MT Pro Bold"/>
                </a:rPr>
                <a:t> </a:t>
              </a:r>
              <a:r>
                <a:rPr lang="en-US" sz="2799" dirty="0" err="1">
                  <a:ea typeface="Arial MT Pro"/>
                  <a:cs typeface="Arial MT Pro"/>
                  <a:sym typeface="Arial MT Pro"/>
                </a:rPr>
                <a:t>cantonales</a:t>
              </a:r>
              <a:r>
                <a:rPr lang="en-US" sz="2799" dirty="0">
                  <a:ea typeface="Arial MT Pro"/>
                  <a:cs typeface="Arial MT Pro"/>
                  <a:sym typeface="Arial MT Pro"/>
                </a:rPr>
                <a:t> </a:t>
              </a:r>
              <a:r>
                <a:rPr lang="en-US" sz="2799" dirty="0" err="1">
                  <a:ea typeface="Arial MT Pro"/>
                  <a:cs typeface="Arial MT Pro"/>
                  <a:sym typeface="Arial MT Pro"/>
                </a:rPr>
                <a:t>en</a:t>
              </a:r>
              <a:r>
                <a:rPr lang="en-US" sz="2799" dirty="0">
                  <a:ea typeface="Arial MT Pro"/>
                  <a:cs typeface="Arial MT Pro"/>
                  <a:sym typeface="Arial MT Pro"/>
                </a:rPr>
                <a:t> el </a:t>
              </a:r>
              <a:r>
                <a:rPr lang="en-US" sz="2799" dirty="0" err="1">
                  <a:ea typeface="Arial MT Pro"/>
                  <a:cs typeface="Arial MT Pro"/>
                  <a:sym typeface="Arial MT Pro"/>
                </a:rPr>
                <a:t>ámbito</a:t>
              </a:r>
              <a:r>
                <a:rPr lang="en-US" sz="2799" dirty="0">
                  <a:ea typeface="Arial MT Pro"/>
                  <a:cs typeface="Arial MT Pro"/>
                  <a:sym typeface="Arial MT Pro"/>
                </a:rPr>
                <a:t> de </a:t>
              </a:r>
              <a:r>
                <a:rPr lang="en-US" sz="2799" dirty="0" err="1">
                  <a:ea typeface="Arial MT Pro"/>
                  <a:cs typeface="Arial MT Pro"/>
                  <a:sym typeface="Arial MT Pro"/>
                </a:rPr>
                <a:t>competencia</a:t>
              </a:r>
              <a:r>
                <a:rPr lang="en-US" sz="2799" dirty="0">
                  <a:ea typeface="Arial MT Pro"/>
                  <a:cs typeface="Arial MT Pro"/>
                  <a:sym typeface="Arial MT Pro"/>
                </a:rPr>
                <a:t> del </a:t>
              </a:r>
              <a:r>
                <a:rPr lang="en-US" sz="2799" dirty="0" err="1">
                  <a:ea typeface="Arial MT Pro"/>
                  <a:cs typeface="Arial MT Pro"/>
                  <a:sym typeface="Arial MT Pro"/>
                </a:rPr>
                <a:t>gobierno</a:t>
              </a:r>
              <a:r>
                <a:rPr lang="en-US" sz="2799" dirty="0">
                  <a:ea typeface="Arial MT Pro"/>
                  <a:cs typeface="Arial MT Pro"/>
                  <a:sym typeface="Arial MT Pro"/>
                </a:rPr>
                <a:t> </a:t>
              </a:r>
              <a:r>
                <a:rPr lang="en-US" sz="2799" dirty="0" err="1">
                  <a:ea typeface="Arial MT Pro"/>
                  <a:cs typeface="Arial MT Pro"/>
                  <a:sym typeface="Arial MT Pro"/>
                </a:rPr>
                <a:t>autónomo</a:t>
              </a:r>
              <a:r>
                <a:rPr lang="en-US" sz="2799" dirty="0">
                  <a:ea typeface="Arial MT Pro"/>
                  <a:cs typeface="Arial MT Pro"/>
                  <a:sym typeface="Arial MT Pro"/>
                </a:rPr>
                <a:t> </a:t>
              </a:r>
              <a:r>
                <a:rPr lang="en-US" sz="2799" dirty="0" err="1">
                  <a:ea typeface="Arial MT Pro"/>
                  <a:cs typeface="Arial MT Pro"/>
                  <a:sym typeface="Arial MT Pro"/>
                </a:rPr>
                <a:t>descentralizado</a:t>
              </a:r>
              <a:r>
                <a:rPr lang="en-US" sz="2799" dirty="0">
                  <a:ea typeface="Arial MT Pro"/>
                  <a:cs typeface="Arial MT Pro"/>
                  <a:sym typeface="Arial MT Pro"/>
                </a:rPr>
                <a:t> municipal.</a:t>
              </a:r>
            </a:p>
          </p:txBody>
        </p:sp>
      </p:grpSp>
      <p:grpSp>
        <p:nvGrpSpPr>
          <p:cNvPr id="25" name="Group 25"/>
          <p:cNvGrpSpPr/>
          <p:nvPr/>
        </p:nvGrpSpPr>
        <p:grpSpPr>
          <a:xfrm>
            <a:off x="2785094" y="5869576"/>
            <a:ext cx="6952800" cy="3866602"/>
            <a:chOff x="0" y="0"/>
            <a:chExt cx="9270400" cy="5155469"/>
          </a:xfrm>
          <a:solidFill>
            <a:schemeClr val="accent6">
              <a:lumMod val="40000"/>
              <a:lumOff val="60000"/>
            </a:schemeClr>
          </a:solidFill>
        </p:grpSpPr>
        <p:sp>
          <p:nvSpPr>
            <p:cNvPr id="26" name="Freeform 26"/>
            <p:cNvSpPr/>
            <p:nvPr/>
          </p:nvSpPr>
          <p:spPr>
            <a:xfrm>
              <a:off x="0" y="0"/>
              <a:ext cx="9270365" cy="5155438"/>
            </a:xfrm>
            <a:custGeom>
              <a:avLst/>
              <a:gdLst/>
              <a:ahLst/>
              <a:cxnLst/>
              <a:rect l="l" t="t" r="r" b="b"/>
              <a:pathLst>
                <a:path w="9270365" h="5155438">
                  <a:moveTo>
                    <a:pt x="0" y="0"/>
                  </a:moveTo>
                  <a:lnTo>
                    <a:pt x="9270365" y="0"/>
                  </a:lnTo>
                  <a:lnTo>
                    <a:pt x="9270365" y="5155438"/>
                  </a:lnTo>
                  <a:lnTo>
                    <a:pt x="0" y="5155438"/>
                  </a:lnTo>
                  <a:close/>
                </a:path>
              </a:pathLst>
            </a:custGeom>
            <a:grpFill/>
          </p:spPr>
        </p:sp>
        <p:sp>
          <p:nvSpPr>
            <p:cNvPr id="27" name="TextBox 27"/>
            <p:cNvSpPr txBox="1"/>
            <p:nvPr/>
          </p:nvSpPr>
          <p:spPr>
            <a:xfrm>
              <a:off x="0" y="-57150"/>
              <a:ext cx="9270400" cy="5212619"/>
            </a:xfrm>
            <a:prstGeom prst="rect">
              <a:avLst/>
            </a:prstGeom>
            <a:grpFill/>
          </p:spPr>
          <p:txBody>
            <a:bodyPr lIns="50800" tIns="50800" rIns="50800" bIns="50800" rtlCol="0" anchor="ctr"/>
            <a:lstStyle/>
            <a:p>
              <a:pPr algn="just">
                <a:lnSpc>
                  <a:spcPts val="3359"/>
                </a:lnSpc>
              </a:pPr>
              <a:r>
                <a:rPr lang="en-US" sz="2799" b="1" dirty="0">
                  <a:ea typeface="Arial MT Pro Bold"/>
                  <a:cs typeface="Arial MT Pro Bold"/>
                  <a:sym typeface="Arial MT Pro Bold"/>
                </a:rPr>
                <a:t>c) </a:t>
              </a:r>
              <a:r>
                <a:rPr lang="en-US" sz="2799" dirty="0" err="1">
                  <a:ea typeface="Arial MT Pro"/>
                  <a:cs typeface="Arial MT Pro"/>
                  <a:sym typeface="Arial MT Pro"/>
                </a:rPr>
                <a:t>Intervenir</a:t>
              </a:r>
              <a:r>
                <a:rPr lang="en-US" sz="2799" dirty="0">
                  <a:ea typeface="Arial MT Pro"/>
                  <a:cs typeface="Arial MT Pro"/>
                  <a:sym typeface="Arial MT Pro"/>
                </a:rPr>
                <a:t> </a:t>
              </a:r>
              <a:r>
                <a:rPr lang="en-US" sz="2799" dirty="0" err="1">
                  <a:ea typeface="Arial MT Pro"/>
                  <a:cs typeface="Arial MT Pro"/>
                  <a:sym typeface="Arial MT Pro"/>
                </a:rPr>
                <a:t>en</a:t>
              </a:r>
              <a:r>
                <a:rPr lang="en-US" sz="2799" dirty="0">
                  <a:ea typeface="Arial MT Pro"/>
                  <a:cs typeface="Arial MT Pro"/>
                  <a:sym typeface="Arial MT Pro"/>
                </a:rPr>
                <a:t> el </a:t>
              </a:r>
              <a:r>
                <a:rPr lang="en-US" sz="2799" dirty="0" err="1">
                  <a:ea typeface="Arial MT Pro"/>
                  <a:cs typeface="Arial MT Pro"/>
                  <a:sym typeface="Arial MT Pro"/>
                </a:rPr>
                <a:t>concejo</a:t>
              </a:r>
              <a:r>
                <a:rPr lang="en-US" sz="2799" dirty="0">
                  <a:ea typeface="Arial MT Pro"/>
                  <a:cs typeface="Arial MT Pro"/>
                  <a:sym typeface="Arial MT Pro"/>
                </a:rPr>
                <a:t> cantonal de </a:t>
              </a:r>
              <a:r>
                <a:rPr lang="en-US" sz="2799" dirty="0" err="1">
                  <a:ea typeface="Arial MT Pro"/>
                  <a:cs typeface="Arial MT Pro"/>
                  <a:sym typeface="Arial MT Pro"/>
                </a:rPr>
                <a:t>planificación</a:t>
              </a:r>
              <a:r>
                <a:rPr lang="en-US" sz="2799" dirty="0">
                  <a:ea typeface="Arial MT Pro"/>
                  <a:cs typeface="Arial MT Pro"/>
                  <a:sym typeface="Arial MT Pro"/>
                </a:rPr>
                <a:t> y las </a:t>
              </a:r>
              <a:r>
                <a:rPr lang="en-US" sz="2799" b="1" dirty="0" err="1">
                  <a:ea typeface="Arial MT Pro Bold"/>
                  <a:cs typeface="Arial MT Pro Bold"/>
                  <a:sym typeface="Arial MT Pro Bold"/>
                </a:rPr>
                <a:t>comisiones</a:t>
              </a:r>
              <a:r>
                <a:rPr lang="en-US" sz="2799" b="1" dirty="0">
                  <a:ea typeface="Arial MT Pro Bold"/>
                  <a:cs typeface="Arial MT Pro Bold"/>
                  <a:sym typeface="Arial MT Pro Bold"/>
                </a:rPr>
                <a:t> </a:t>
              </a:r>
              <a:r>
                <a:rPr lang="en-US" sz="2799" b="1" dirty="0" err="1">
                  <a:ea typeface="Arial MT Pro Bold"/>
                  <a:cs typeface="Arial MT Pro Bold"/>
                  <a:sym typeface="Arial MT Pro Bold"/>
                </a:rPr>
                <a:t>delegaciones</a:t>
              </a:r>
              <a:r>
                <a:rPr lang="en-US" sz="2799" b="1" dirty="0">
                  <a:ea typeface="Arial MT Pro Bold"/>
                  <a:cs typeface="Arial MT Pro Bold"/>
                  <a:sym typeface="Arial MT Pro Bold"/>
                </a:rPr>
                <a:t> y </a:t>
              </a:r>
              <a:r>
                <a:rPr lang="en-US" sz="2799" b="1" dirty="0" err="1">
                  <a:ea typeface="Arial MT Pro Bold"/>
                  <a:cs typeface="Arial MT Pro Bold"/>
                  <a:sym typeface="Arial MT Pro Bold"/>
                </a:rPr>
                <a:t>representaciones</a:t>
              </a:r>
              <a:r>
                <a:rPr lang="en-US" sz="2799" b="1" dirty="0">
                  <a:ea typeface="Arial MT Pro Bold"/>
                  <a:cs typeface="Arial MT Pro Bold"/>
                  <a:sym typeface="Arial MT Pro Bold"/>
                </a:rPr>
                <a:t> </a:t>
              </a:r>
              <a:r>
                <a:rPr lang="en-US" sz="2799" dirty="0">
                  <a:ea typeface="Arial MT Pro"/>
                  <a:cs typeface="Arial MT Pro"/>
                  <a:sym typeface="Arial MT Pro"/>
                </a:rPr>
                <a:t>que </a:t>
              </a:r>
              <a:r>
                <a:rPr lang="en-US" sz="2799" dirty="0" err="1">
                  <a:ea typeface="Arial MT Pro"/>
                  <a:cs typeface="Arial MT Pro"/>
                  <a:sym typeface="Arial MT Pro"/>
                </a:rPr>
                <a:t>designa</a:t>
              </a:r>
              <a:r>
                <a:rPr lang="en-US" sz="2799" dirty="0">
                  <a:ea typeface="Arial MT Pro"/>
                  <a:cs typeface="Arial MT Pro"/>
                  <a:sym typeface="Arial MT Pro"/>
                </a:rPr>
                <a:t> el </a:t>
              </a:r>
              <a:r>
                <a:rPr lang="en-US" sz="2799" dirty="0" err="1">
                  <a:ea typeface="Arial MT Pro"/>
                  <a:cs typeface="Arial MT Pro"/>
                  <a:sym typeface="Arial MT Pro"/>
                </a:rPr>
                <a:t>consejo</a:t>
              </a:r>
              <a:r>
                <a:rPr lang="en-US" sz="2799" dirty="0">
                  <a:ea typeface="Arial MT Pro"/>
                  <a:cs typeface="Arial MT Pro"/>
                  <a:sym typeface="Arial MT Pro"/>
                </a:rPr>
                <a:t> municipal.</a:t>
              </a:r>
            </a:p>
          </p:txBody>
        </p:sp>
      </p:grpSp>
      <p:grpSp>
        <p:nvGrpSpPr>
          <p:cNvPr id="28" name="Group 28"/>
          <p:cNvGrpSpPr/>
          <p:nvPr/>
        </p:nvGrpSpPr>
        <p:grpSpPr>
          <a:xfrm>
            <a:off x="9981990" y="5869578"/>
            <a:ext cx="7274712" cy="3866602"/>
            <a:chOff x="0" y="0"/>
            <a:chExt cx="9699616" cy="5155469"/>
          </a:xfrm>
          <a:solidFill>
            <a:schemeClr val="accent6">
              <a:lumMod val="40000"/>
              <a:lumOff val="60000"/>
            </a:schemeClr>
          </a:solidFill>
        </p:grpSpPr>
        <p:sp>
          <p:nvSpPr>
            <p:cNvPr id="29" name="Freeform 29"/>
            <p:cNvSpPr/>
            <p:nvPr/>
          </p:nvSpPr>
          <p:spPr>
            <a:xfrm>
              <a:off x="0" y="0"/>
              <a:ext cx="9699625" cy="5155438"/>
            </a:xfrm>
            <a:custGeom>
              <a:avLst/>
              <a:gdLst/>
              <a:ahLst/>
              <a:cxnLst/>
              <a:rect l="l" t="t" r="r" b="b"/>
              <a:pathLst>
                <a:path w="9699625" h="5155438">
                  <a:moveTo>
                    <a:pt x="0" y="0"/>
                  </a:moveTo>
                  <a:lnTo>
                    <a:pt x="9699625" y="0"/>
                  </a:lnTo>
                  <a:lnTo>
                    <a:pt x="9699625" y="5155438"/>
                  </a:lnTo>
                  <a:lnTo>
                    <a:pt x="0" y="5155438"/>
                  </a:lnTo>
                  <a:close/>
                </a:path>
              </a:pathLst>
            </a:custGeom>
            <a:grpFill/>
          </p:spPr>
        </p:sp>
        <p:sp>
          <p:nvSpPr>
            <p:cNvPr id="30" name="TextBox 30"/>
            <p:cNvSpPr txBox="1"/>
            <p:nvPr/>
          </p:nvSpPr>
          <p:spPr>
            <a:xfrm>
              <a:off x="0" y="-57150"/>
              <a:ext cx="9699616" cy="5212619"/>
            </a:xfrm>
            <a:prstGeom prst="rect">
              <a:avLst/>
            </a:prstGeom>
            <a:grpFill/>
          </p:spPr>
          <p:txBody>
            <a:bodyPr lIns="50800" tIns="50800" rIns="50800" bIns="50800" rtlCol="0" anchor="ctr"/>
            <a:lstStyle/>
            <a:p>
              <a:pPr algn="just">
                <a:lnSpc>
                  <a:spcPts val="3359"/>
                </a:lnSpc>
              </a:pPr>
              <a:r>
                <a:rPr lang="en-US" sz="2799" b="1" dirty="0">
                  <a:ea typeface="Arial MT Pro Bold"/>
                  <a:cs typeface="Arial MT Pro Bold"/>
                  <a:sym typeface="Arial MT Pro Bold"/>
                </a:rPr>
                <a:t>d) </a:t>
              </a:r>
              <a:r>
                <a:rPr lang="en-US" sz="2799" b="1" dirty="0" err="1">
                  <a:ea typeface="Arial MT Pro Bold"/>
                  <a:cs typeface="Arial MT Pro Bold"/>
                  <a:sym typeface="Arial MT Pro Bold"/>
                </a:rPr>
                <a:t>Fiscalizar</a:t>
              </a:r>
              <a:r>
                <a:rPr lang="en-US" sz="2799" b="1" dirty="0">
                  <a:ea typeface="Arial MT Pro Bold"/>
                  <a:cs typeface="Arial MT Pro Bold"/>
                  <a:sym typeface="Arial MT Pro Bold"/>
                </a:rPr>
                <a:t> las </a:t>
              </a:r>
              <a:r>
                <a:rPr lang="en-US" sz="2799" b="1" dirty="0" err="1">
                  <a:ea typeface="Arial MT Pro Bold"/>
                  <a:cs typeface="Arial MT Pro Bold"/>
                  <a:sym typeface="Arial MT Pro Bold"/>
                </a:rPr>
                <a:t>acciones</a:t>
              </a:r>
              <a:r>
                <a:rPr lang="en-US" sz="2799" b="1" dirty="0">
                  <a:ea typeface="Arial MT Pro Bold"/>
                  <a:cs typeface="Arial MT Pro Bold"/>
                  <a:sym typeface="Arial MT Pro Bold"/>
                </a:rPr>
                <a:t> del </a:t>
              </a:r>
              <a:r>
                <a:rPr lang="en-US" sz="2799" b="1" dirty="0" err="1">
                  <a:ea typeface="Arial MT Pro Bold"/>
                  <a:cs typeface="Arial MT Pro Bold"/>
                  <a:sym typeface="Arial MT Pro Bold"/>
                </a:rPr>
                <a:t>ejecutivo</a:t>
              </a:r>
              <a:r>
                <a:rPr lang="en-US" sz="2799" b="1" dirty="0">
                  <a:ea typeface="Arial MT Pro Bold"/>
                  <a:cs typeface="Arial MT Pro Bold"/>
                  <a:sym typeface="Arial MT Pro Bold"/>
                </a:rPr>
                <a:t> </a:t>
              </a:r>
              <a:r>
                <a:rPr lang="en-US" sz="2799" dirty="0">
                  <a:ea typeface="Arial MT Pro"/>
                  <a:cs typeface="Arial MT Pro"/>
                  <a:sym typeface="Arial MT Pro"/>
                </a:rPr>
                <a:t>cantonal de </a:t>
              </a:r>
              <a:r>
                <a:rPr lang="en-US" sz="2799" dirty="0" err="1">
                  <a:ea typeface="Arial MT Pro"/>
                  <a:cs typeface="Arial MT Pro"/>
                  <a:sym typeface="Arial MT Pro"/>
                </a:rPr>
                <a:t>acuerdo</a:t>
              </a:r>
              <a:r>
                <a:rPr lang="en-US" sz="2799" dirty="0">
                  <a:ea typeface="Arial MT Pro"/>
                  <a:cs typeface="Arial MT Pro"/>
                  <a:sym typeface="Arial MT Pro"/>
                </a:rPr>
                <a:t> a </a:t>
              </a:r>
              <a:r>
                <a:rPr lang="en-US" sz="2799" dirty="0" err="1">
                  <a:ea typeface="Arial MT Pro"/>
                  <a:cs typeface="Arial MT Pro"/>
                  <a:sym typeface="Arial MT Pro"/>
                </a:rPr>
                <a:t>este</a:t>
              </a:r>
              <a:r>
                <a:rPr lang="en-US" sz="2799" dirty="0">
                  <a:ea typeface="Arial MT Pro"/>
                  <a:cs typeface="Arial MT Pro"/>
                  <a:sym typeface="Arial MT Pro"/>
                </a:rPr>
                <a:t> </a:t>
              </a:r>
              <a:r>
                <a:rPr lang="en-US" sz="2799" dirty="0" err="1">
                  <a:ea typeface="Arial MT Pro"/>
                  <a:cs typeface="Arial MT Pro"/>
                  <a:sym typeface="Arial MT Pro"/>
                </a:rPr>
                <a:t>código</a:t>
              </a:r>
              <a:r>
                <a:rPr lang="en-US" sz="2799" dirty="0">
                  <a:ea typeface="Arial MT Pro"/>
                  <a:cs typeface="Arial MT Pro"/>
                  <a:sym typeface="Arial MT Pro"/>
                </a:rPr>
                <a:t> y la ley.</a:t>
              </a: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61180" y="-150"/>
            <a:ext cx="18349180" cy="10287000"/>
            <a:chOff x="0" y="0"/>
            <a:chExt cx="12192000" cy="13716000"/>
          </a:xfrm>
          <a:solidFill>
            <a:srgbClr val="E3E3E3"/>
          </a:solidFill>
        </p:grpSpPr>
        <p:sp>
          <p:nvSpPr>
            <p:cNvPr id="6" name="Freeform 6"/>
            <p:cNvSpPr/>
            <p:nvPr/>
          </p:nvSpPr>
          <p:spPr>
            <a:xfrm>
              <a:off x="0" y="0"/>
              <a:ext cx="12192000" cy="13716000"/>
            </a:xfrm>
            <a:custGeom>
              <a:avLst/>
              <a:gdLst/>
              <a:ahLst/>
              <a:cxnLst/>
              <a:rect l="l" t="t" r="r" b="b"/>
              <a:pathLst>
                <a:path w="12192000" h="13716000">
                  <a:moveTo>
                    <a:pt x="0" y="0"/>
                  </a:moveTo>
                  <a:lnTo>
                    <a:pt x="12192000" y="0"/>
                  </a:lnTo>
                  <a:lnTo>
                    <a:pt x="12192000" y="13716000"/>
                  </a:lnTo>
                  <a:lnTo>
                    <a:pt x="0" y="13716000"/>
                  </a:lnTo>
                  <a:close/>
                </a:path>
              </a:pathLst>
            </a:custGeom>
            <a:grpFill/>
          </p:spPr>
        </p:sp>
      </p:grpSp>
      <p:pic>
        <p:nvPicPr>
          <p:cNvPr id="22" name="Imagen 21">
            <a:extLst>
              <a:ext uri="{FF2B5EF4-FFF2-40B4-BE49-F238E27FC236}">
                <a16:creationId xmlns:a16="http://schemas.microsoft.com/office/drawing/2014/main" id="{F853FA52-3F97-0ACD-9B40-FF7F6C3A6CFC}"/>
              </a:ext>
            </a:extLst>
          </p:cNvPr>
          <p:cNvPicPr>
            <a:picLocks noChangeAspect="1"/>
          </p:cNvPicPr>
          <p:nvPr/>
        </p:nvPicPr>
        <p:blipFill>
          <a:blip r:embed="rId3">
            <a:alphaModFix amt="13000"/>
          </a:blip>
          <a:srcRect r="15380" b="15379"/>
          <a:stretch>
            <a:fillRect/>
          </a:stretch>
        </p:blipFill>
        <p:spPr>
          <a:xfrm>
            <a:off x="-61180" y="3776"/>
            <a:ext cx="18349021" cy="10321324"/>
          </a:xfrm>
          <a:prstGeom prst="rect">
            <a:avLst/>
          </a:prstGeom>
        </p:spPr>
      </p:pic>
      <p:pic>
        <p:nvPicPr>
          <p:cNvPr id="4" name="Imagen 3"/>
          <p:cNvPicPr>
            <a:picLocks noChangeAspect="1"/>
          </p:cNvPicPr>
          <p:nvPr/>
        </p:nvPicPr>
        <p:blipFill rotWithShape="1">
          <a:blip r:embed="rId4">
            <a:extLst>
              <a:ext uri="{28A0092B-C50C-407E-A947-70E740481C1C}">
                <a14:useLocalDpi xmlns:a14="http://schemas.microsoft.com/office/drawing/2010/main" val="0"/>
              </a:ext>
            </a:extLst>
          </a:blip>
          <a:srcRect l="5317"/>
          <a:stretch/>
        </p:blipFill>
        <p:spPr>
          <a:xfrm>
            <a:off x="838200" y="1181100"/>
            <a:ext cx="8122730" cy="8095414"/>
          </a:xfrm>
          <a:prstGeom prst="rect">
            <a:avLst/>
          </a:prstGeom>
        </p:spPr>
      </p:pic>
      <p:grpSp>
        <p:nvGrpSpPr>
          <p:cNvPr id="7" name="Group 7"/>
          <p:cNvGrpSpPr/>
          <p:nvPr/>
        </p:nvGrpSpPr>
        <p:grpSpPr>
          <a:xfrm>
            <a:off x="17500600" y="8712250"/>
            <a:ext cx="787200" cy="787200"/>
            <a:chOff x="0" y="0"/>
            <a:chExt cx="1049600" cy="1049600"/>
          </a:xfrm>
        </p:grpSpPr>
        <p:sp>
          <p:nvSpPr>
            <p:cNvPr id="8" name="Freeform 8"/>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9" name="Group 9"/>
          <p:cNvGrpSpPr/>
          <p:nvPr/>
        </p:nvGrpSpPr>
        <p:grpSpPr>
          <a:xfrm>
            <a:off x="8356792" y="787050"/>
            <a:ext cx="9144000" cy="1613400"/>
            <a:chOff x="0" y="0"/>
            <a:chExt cx="12192000" cy="2151200"/>
          </a:xfrm>
        </p:grpSpPr>
        <p:sp>
          <p:nvSpPr>
            <p:cNvPr id="10" name="Freeform 10"/>
            <p:cNvSpPr/>
            <p:nvPr/>
          </p:nvSpPr>
          <p:spPr>
            <a:xfrm>
              <a:off x="0" y="0"/>
              <a:ext cx="12192000" cy="2151253"/>
            </a:xfrm>
            <a:custGeom>
              <a:avLst/>
              <a:gdLst/>
              <a:ahLst/>
              <a:cxnLst/>
              <a:rect l="l" t="t" r="r" b="b"/>
              <a:pathLst>
                <a:path w="12192000" h="2151253">
                  <a:moveTo>
                    <a:pt x="0" y="0"/>
                  </a:moveTo>
                  <a:lnTo>
                    <a:pt x="12192000" y="0"/>
                  </a:lnTo>
                  <a:lnTo>
                    <a:pt x="12192000" y="2151253"/>
                  </a:lnTo>
                  <a:lnTo>
                    <a:pt x="0" y="2151253"/>
                  </a:lnTo>
                  <a:close/>
                </a:path>
              </a:pathLst>
            </a:custGeom>
            <a:solidFill>
              <a:srgbClr val="E48312"/>
            </a:solidFill>
          </p:spPr>
        </p:sp>
      </p:grpSp>
      <p:grpSp>
        <p:nvGrpSpPr>
          <p:cNvPr id="11" name="Group 11"/>
          <p:cNvGrpSpPr/>
          <p:nvPr/>
        </p:nvGrpSpPr>
        <p:grpSpPr>
          <a:xfrm>
            <a:off x="15887500" y="786850"/>
            <a:ext cx="1613400" cy="1613400"/>
            <a:chOff x="0" y="0"/>
            <a:chExt cx="2151200" cy="2151200"/>
          </a:xfrm>
        </p:grpSpPr>
        <p:sp>
          <p:nvSpPr>
            <p:cNvPr id="12" name="Freeform 12"/>
            <p:cNvSpPr/>
            <p:nvPr/>
          </p:nvSpPr>
          <p:spPr>
            <a:xfrm>
              <a:off x="0" y="0"/>
              <a:ext cx="2151253" cy="2151253"/>
            </a:xfrm>
            <a:custGeom>
              <a:avLst/>
              <a:gdLst/>
              <a:ahLst/>
              <a:cxnLst/>
              <a:rect l="l" t="t" r="r" b="b"/>
              <a:pathLst>
                <a:path w="2151253" h="2151253">
                  <a:moveTo>
                    <a:pt x="0" y="0"/>
                  </a:moveTo>
                  <a:lnTo>
                    <a:pt x="2151253" y="0"/>
                  </a:lnTo>
                  <a:lnTo>
                    <a:pt x="2151253" y="2151253"/>
                  </a:lnTo>
                  <a:lnTo>
                    <a:pt x="0" y="2151253"/>
                  </a:lnTo>
                  <a:close/>
                </a:path>
              </a:pathLst>
            </a:custGeom>
            <a:solidFill>
              <a:srgbClr val="FFFFFF">
                <a:alpha val="27451"/>
              </a:srgbClr>
            </a:solidFill>
          </p:spPr>
        </p:sp>
      </p:grpSp>
      <p:grpSp>
        <p:nvGrpSpPr>
          <p:cNvPr id="13" name="Group 13"/>
          <p:cNvGrpSpPr>
            <a:grpSpLocks noChangeAspect="1"/>
          </p:cNvGrpSpPr>
          <p:nvPr/>
        </p:nvGrpSpPr>
        <p:grpSpPr>
          <a:xfrm>
            <a:off x="15975854" y="838904"/>
            <a:ext cx="1424538" cy="1474262"/>
            <a:chOff x="0" y="0"/>
            <a:chExt cx="1899384" cy="1965683"/>
          </a:xfrm>
        </p:grpSpPr>
        <p:sp>
          <p:nvSpPr>
            <p:cNvPr id="14" name="Freeform 14" descr="Dibujo con letras blancas  El contenido generado por IA puede ser incorrecto."/>
            <p:cNvSpPr/>
            <p:nvPr/>
          </p:nvSpPr>
          <p:spPr>
            <a:xfrm>
              <a:off x="0" y="0"/>
              <a:ext cx="1899412" cy="1965706"/>
            </a:xfrm>
            <a:custGeom>
              <a:avLst/>
              <a:gdLst/>
              <a:ahLst/>
              <a:cxnLst/>
              <a:rect l="l" t="t" r="r" b="b"/>
              <a:pathLst>
                <a:path w="1899412" h="1965706">
                  <a:moveTo>
                    <a:pt x="0" y="0"/>
                  </a:moveTo>
                  <a:lnTo>
                    <a:pt x="1899412" y="0"/>
                  </a:lnTo>
                  <a:lnTo>
                    <a:pt x="1899412" y="1965706"/>
                  </a:lnTo>
                  <a:lnTo>
                    <a:pt x="0" y="1965706"/>
                  </a:lnTo>
                  <a:lnTo>
                    <a:pt x="0" y="0"/>
                  </a:lnTo>
                  <a:close/>
                </a:path>
              </a:pathLst>
            </a:custGeom>
            <a:blipFill>
              <a:blip r:embed="rId5"/>
              <a:stretch>
                <a:fillRect l="-350627" r="1"/>
              </a:stretch>
            </a:blipFill>
          </p:spPr>
        </p:sp>
      </p:grpSp>
      <p:grpSp>
        <p:nvGrpSpPr>
          <p:cNvPr id="15" name="Group 15"/>
          <p:cNvGrpSpPr/>
          <p:nvPr/>
        </p:nvGrpSpPr>
        <p:grpSpPr>
          <a:xfrm>
            <a:off x="8499564" y="1045030"/>
            <a:ext cx="7370814" cy="1114699"/>
            <a:chOff x="0" y="0"/>
            <a:chExt cx="9827752" cy="1486265"/>
          </a:xfrm>
        </p:grpSpPr>
        <p:sp>
          <p:nvSpPr>
            <p:cNvPr id="16" name="Freeform 16"/>
            <p:cNvSpPr/>
            <p:nvPr/>
          </p:nvSpPr>
          <p:spPr>
            <a:xfrm>
              <a:off x="0" y="0"/>
              <a:ext cx="9827752" cy="1486264"/>
            </a:xfrm>
            <a:custGeom>
              <a:avLst/>
              <a:gdLst/>
              <a:ahLst/>
              <a:cxnLst/>
              <a:rect l="l" t="t" r="r" b="b"/>
              <a:pathLst>
                <a:path w="9827752" h="1486264">
                  <a:moveTo>
                    <a:pt x="0" y="0"/>
                  </a:moveTo>
                  <a:lnTo>
                    <a:pt x="9827752" y="0"/>
                  </a:lnTo>
                  <a:lnTo>
                    <a:pt x="9827752" y="1486264"/>
                  </a:lnTo>
                  <a:lnTo>
                    <a:pt x="0" y="1486264"/>
                  </a:lnTo>
                  <a:close/>
                </a:path>
              </a:pathLst>
            </a:custGeom>
          </p:spPr>
        </p:sp>
        <p:sp>
          <p:nvSpPr>
            <p:cNvPr id="17" name="TextBox 17"/>
            <p:cNvSpPr txBox="1"/>
            <p:nvPr/>
          </p:nvSpPr>
          <p:spPr>
            <a:xfrm>
              <a:off x="0" y="65972"/>
              <a:ext cx="9827752" cy="1420293"/>
            </a:xfrm>
            <a:prstGeom prst="rect">
              <a:avLst/>
            </a:prstGeom>
          </p:spPr>
          <p:txBody>
            <a:bodyPr lIns="0" tIns="0" rIns="0" bIns="0" rtlCol="0" anchor="ctr"/>
            <a:lstStyle/>
            <a:p>
              <a:pPr>
                <a:lnSpc>
                  <a:spcPts val="4800"/>
                </a:lnSpc>
              </a:pPr>
              <a:r>
                <a:rPr lang="es-MX" sz="4000" b="1" dirty="0">
                  <a:solidFill>
                    <a:schemeClr val="bg1"/>
                  </a:solidFill>
                </a:rPr>
                <a:t>a) </a:t>
              </a:r>
              <a:r>
                <a:rPr lang="en" sz="4000" b="1" dirty="0">
                  <a:solidFill>
                    <a:schemeClr val="bg1"/>
                  </a:solidFill>
                </a:rPr>
                <a:t>Sesiones y</a:t>
              </a:r>
              <a:r>
                <a:rPr lang="en" sz="4000" b="1" dirty="0" smtClean="0">
                  <a:solidFill>
                    <a:schemeClr val="bg1"/>
                  </a:solidFill>
                </a:rPr>
                <a:t> </a:t>
              </a:r>
              <a:r>
                <a:rPr lang="en" sz="4000" b="1" dirty="0">
                  <a:solidFill>
                    <a:schemeClr val="bg1"/>
                  </a:solidFill>
                </a:rPr>
                <a:t>Deliberaciones</a:t>
              </a:r>
              <a:endParaRPr lang="en-US" sz="4000" b="1" dirty="0">
                <a:solidFill>
                  <a:schemeClr val="bg1"/>
                </a:solidFill>
                <a:latin typeface="Arimo Bold"/>
                <a:ea typeface="Arimo Bold"/>
                <a:cs typeface="Arimo Bold"/>
                <a:sym typeface="Arimo Bold"/>
              </a:endParaRPr>
            </a:p>
          </p:txBody>
        </p:sp>
      </p:grpSp>
      <p:sp>
        <p:nvSpPr>
          <p:cNvPr id="18" name="TextBox 18"/>
          <p:cNvSpPr txBox="1"/>
          <p:nvPr/>
        </p:nvSpPr>
        <p:spPr>
          <a:xfrm>
            <a:off x="9833409" y="2857500"/>
            <a:ext cx="7921191" cy="6827510"/>
          </a:xfrm>
          <a:prstGeom prst="rect">
            <a:avLst/>
          </a:prstGeom>
        </p:spPr>
        <p:txBody>
          <a:bodyPr wrap="square" lIns="0" tIns="0" rIns="0" bIns="0" rtlCol="0" anchor="t">
            <a:spAutoFit/>
          </a:bodyPr>
          <a:lstStyle/>
          <a:p>
            <a:pPr algn="just">
              <a:lnSpc>
                <a:spcPts val="3840"/>
              </a:lnSpc>
            </a:pPr>
            <a:r>
              <a:rPr lang="en-US" sz="3200" b="1" dirty="0" smtClean="0">
                <a:ea typeface="Barlow Bold"/>
                <a:cs typeface="Barlow Bold"/>
                <a:sym typeface="Barlow Bold"/>
              </a:rPr>
              <a:t>Como </a:t>
            </a:r>
            <a:r>
              <a:rPr lang="en-US" sz="3200" b="1" dirty="0">
                <a:ea typeface="Barlow Bold"/>
                <a:cs typeface="Barlow Bold"/>
                <a:sym typeface="Barlow Bold"/>
              </a:rPr>
              <a:t>CONCEJO MUNICIPAL</a:t>
            </a:r>
            <a:r>
              <a:rPr lang="en-US" sz="3200" dirty="0">
                <a:ea typeface="Barlow"/>
                <a:cs typeface="Barlow"/>
                <a:sym typeface="Barlow"/>
              </a:rPr>
              <a:t> </a:t>
            </a:r>
            <a:r>
              <a:rPr lang="en-US" sz="3200" dirty="0" err="1">
                <a:ea typeface="Barlow"/>
                <a:cs typeface="Barlow"/>
                <a:sym typeface="Barlow"/>
              </a:rPr>
              <a:t>hemos</a:t>
            </a:r>
            <a:r>
              <a:rPr lang="en-US" sz="3200" dirty="0">
                <a:ea typeface="Barlow"/>
                <a:cs typeface="Barlow"/>
                <a:sym typeface="Barlow"/>
              </a:rPr>
              <a:t> </a:t>
            </a:r>
            <a:r>
              <a:rPr lang="en-US" sz="3200" dirty="0" err="1">
                <a:ea typeface="Barlow"/>
                <a:cs typeface="Barlow"/>
                <a:sym typeface="Barlow"/>
              </a:rPr>
              <a:t>tenido</a:t>
            </a:r>
            <a:r>
              <a:rPr lang="en-US" sz="3200" dirty="0">
                <a:ea typeface="Barlow"/>
                <a:cs typeface="Barlow"/>
                <a:sym typeface="Barlow"/>
              </a:rPr>
              <a:t> </a:t>
            </a:r>
            <a:r>
              <a:rPr lang="en-US" sz="3200" b="1" dirty="0" smtClean="0">
                <a:ea typeface="Barlow Bold"/>
                <a:cs typeface="Barlow Bold"/>
                <a:sym typeface="Barlow Bold"/>
              </a:rPr>
              <a:t>47 </a:t>
            </a:r>
            <a:r>
              <a:rPr lang="en-US" sz="3200" b="1" dirty="0" err="1">
                <a:ea typeface="Barlow Bold"/>
                <a:cs typeface="Barlow Bold"/>
                <a:sym typeface="Barlow Bold"/>
              </a:rPr>
              <a:t>sesiones</a:t>
            </a:r>
            <a:r>
              <a:rPr lang="en-US" sz="3200" b="1" dirty="0">
                <a:ea typeface="Barlow Bold"/>
                <a:cs typeface="Barlow Bold"/>
                <a:sym typeface="Barlow Bold"/>
              </a:rPr>
              <a:t> </a:t>
            </a:r>
            <a:r>
              <a:rPr lang="en-US" sz="3200" dirty="0">
                <a:ea typeface="Barlow"/>
                <a:cs typeface="Barlow"/>
                <a:sym typeface="Barlow"/>
              </a:rPr>
              <a:t>entre, </a:t>
            </a:r>
            <a:r>
              <a:rPr lang="en-US" sz="3200" dirty="0" err="1">
                <a:ea typeface="Barlow"/>
                <a:cs typeface="Barlow"/>
                <a:sym typeface="Barlow"/>
              </a:rPr>
              <a:t>ordinarias</a:t>
            </a:r>
            <a:r>
              <a:rPr lang="en-US" sz="3200" dirty="0">
                <a:ea typeface="Barlow"/>
                <a:cs typeface="Barlow"/>
                <a:sym typeface="Barlow"/>
              </a:rPr>
              <a:t>, </a:t>
            </a:r>
            <a:r>
              <a:rPr lang="en-US" sz="3200" dirty="0" err="1">
                <a:ea typeface="Barlow"/>
                <a:cs typeface="Barlow"/>
                <a:sym typeface="Barlow"/>
              </a:rPr>
              <a:t>extraordinarias</a:t>
            </a:r>
            <a:r>
              <a:rPr lang="en-US" sz="3200" dirty="0">
                <a:ea typeface="Barlow"/>
                <a:cs typeface="Barlow"/>
                <a:sym typeface="Barlow"/>
              </a:rPr>
              <a:t> y </a:t>
            </a:r>
            <a:r>
              <a:rPr lang="en-US" sz="3200" dirty="0" err="1">
                <a:ea typeface="Barlow"/>
                <a:cs typeface="Barlow"/>
                <a:sym typeface="Barlow"/>
              </a:rPr>
              <a:t>conmemorativas</a:t>
            </a:r>
            <a:r>
              <a:rPr lang="en-US" sz="3200" dirty="0">
                <a:ea typeface="Barlow"/>
                <a:cs typeface="Barlow"/>
                <a:sym typeface="Barlow"/>
              </a:rPr>
              <a:t>. </a:t>
            </a:r>
          </a:p>
          <a:p>
            <a:pPr algn="just">
              <a:lnSpc>
                <a:spcPts val="3840"/>
              </a:lnSpc>
            </a:pPr>
            <a:endParaRPr lang="en-US" sz="3200" b="1" dirty="0" smtClean="0">
              <a:ea typeface="Barlow Bold"/>
              <a:cs typeface="Barlow Bold"/>
              <a:sym typeface="Barlow Bold"/>
            </a:endParaRPr>
          </a:p>
          <a:p>
            <a:pPr algn="just">
              <a:lnSpc>
                <a:spcPts val="3840"/>
              </a:lnSpc>
            </a:pPr>
            <a:r>
              <a:rPr lang="en-US" sz="3200" b="1" dirty="0" smtClean="0">
                <a:ea typeface="Barlow Bold"/>
                <a:cs typeface="Barlow Bold"/>
                <a:sym typeface="Barlow Bold"/>
              </a:rPr>
              <a:t>Se </a:t>
            </a:r>
            <a:r>
              <a:rPr lang="en-US" sz="3200" b="1" dirty="0" err="1">
                <a:ea typeface="Barlow Bold"/>
                <a:cs typeface="Barlow Bold"/>
                <a:sym typeface="Barlow Bold"/>
              </a:rPr>
              <a:t>han</a:t>
            </a:r>
            <a:r>
              <a:rPr lang="en-US" sz="3200" b="1" dirty="0">
                <a:ea typeface="Barlow Bold"/>
                <a:cs typeface="Barlow Bold"/>
                <a:sym typeface="Barlow Bold"/>
              </a:rPr>
              <a:t> </a:t>
            </a:r>
            <a:r>
              <a:rPr lang="en-US" sz="3200" b="1" dirty="0" err="1">
                <a:ea typeface="Barlow Bold"/>
                <a:cs typeface="Barlow Bold"/>
                <a:sym typeface="Barlow Bold"/>
              </a:rPr>
              <a:t>debatido</a:t>
            </a:r>
            <a:r>
              <a:rPr lang="en-US" sz="3200" b="1" dirty="0">
                <a:ea typeface="Barlow Bold"/>
                <a:cs typeface="Barlow Bold"/>
                <a:sym typeface="Barlow Bold"/>
              </a:rPr>
              <a:t>:</a:t>
            </a:r>
          </a:p>
          <a:p>
            <a:pPr algn="just">
              <a:lnSpc>
                <a:spcPts val="3840"/>
              </a:lnSpc>
            </a:pPr>
            <a:r>
              <a:rPr lang="en-US" sz="3200" b="1" dirty="0" smtClean="0">
                <a:ea typeface="Barlow Bold"/>
                <a:cs typeface="Barlow Bold"/>
                <a:sym typeface="Barlow Bold"/>
              </a:rPr>
              <a:t>14 </a:t>
            </a:r>
            <a:r>
              <a:rPr lang="en-US" sz="3200" b="1" dirty="0" err="1" smtClean="0">
                <a:ea typeface="Barlow Bold"/>
                <a:cs typeface="Barlow Bold"/>
                <a:sym typeface="Barlow Bold"/>
              </a:rPr>
              <a:t>proyectos</a:t>
            </a:r>
            <a:r>
              <a:rPr lang="en-US" sz="3200" b="1" dirty="0" smtClean="0">
                <a:ea typeface="Barlow Bold"/>
                <a:cs typeface="Barlow Bold"/>
                <a:sym typeface="Barlow Bold"/>
              </a:rPr>
              <a:t> </a:t>
            </a:r>
            <a:r>
              <a:rPr lang="en-US" sz="3200" b="1" dirty="0">
                <a:ea typeface="Barlow Bold"/>
                <a:cs typeface="Barlow Bold"/>
                <a:sym typeface="Barlow Bold"/>
              </a:rPr>
              <a:t>entre </a:t>
            </a:r>
            <a:r>
              <a:rPr lang="en-US" sz="3200" b="1" dirty="0" smtClean="0">
                <a:ea typeface="Barlow Bold"/>
                <a:cs typeface="Barlow Bold"/>
                <a:sym typeface="Barlow Bold"/>
              </a:rPr>
              <a:t>ORDENANZAS </a:t>
            </a:r>
            <a:r>
              <a:rPr lang="en-US" sz="3200" b="1" dirty="0">
                <a:ea typeface="Barlow Bold"/>
                <a:cs typeface="Barlow Bold"/>
                <a:sym typeface="Barlow Bold"/>
              </a:rPr>
              <a:t>y </a:t>
            </a:r>
            <a:r>
              <a:rPr lang="en-US" sz="3200" b="1" dirty="0" smtClean="0">
                <a:ea typeface="Barlow Bold"/>
                <a:cs typeface="Barlow Bold"/>
                <a:sym typeface="Barlow Bold"/>
              </a:rPr>
              <a:t>REGLAMENTOS; </a:t>
            </a:r>
            <a:r>
              <a:rPr lang="en-US" sz="3200" dirty="0">
                <a:ea typeface="Barlow"/>
                <a:cs typeface="Barlow"/>
                <a:sym typeface="Barlow"/>
              </a:rPr>
              <a:t>y </a:t>
            </a:r>
            <a:r>
              <a:rPr lang="en-US" sz="3200" b="1" dirty="0" smtClean="0">
                <a:ea typeface="Barlow Bold"/>
                <a:cs typeface="Barlow Bold"/>
                <a:sym typeface="Barlow Bold"/>
              </a:rPr>
              <a:t>94 RESOLUCIONES</a:t>
            </a:r>
            <a:r>
              <a:rPr lang="en-US" sz="3200" dirty="0" smtClean="0">
                <a:ea typeface="Barlow"/>
                <a:cs typeface="Barlow"/>
                <a:sym typeface="Barlow"/>
              </a:rPr>
              <a:t>, </a:t>
            </a:r>
            <a:r>
              <a:rPr lang="en-US" sz="3200" dirty="0" err="1">
                <a:ea typeface="Barlow"/>
                <a:cs typeface="Barlow"/>
                <a:sym typeface="Barlow"/>
              </a:rPr>
              <a:t>tras</a:t>
            </a:r>
            <a:r>
              <a:rPr lang="en-US" sz="3200" dirty="0">
                <a:ea typeface="Barlow"/>
                <a:cs typeface="Barlow"/>
                <a:sym typeface="Barlow"/>
              </a:rPr>
              <a:t> </a:t>
            </a:r>
            <a:r>
              <a:rPr lang="en-US" sz="3200" dirty="0" err="1">
                <a:ea typeface="Barlow"/>
                <a:cs typeface="Barlow"/>
                <a:sym typeface="Barlow"/>
              </a:rPr>
              <a:t>previas</a:t>
            </a:r>
            <a:r>
              <a:rPr lang="en-US" sz="3200" dirty="0">
                <a:ea typeface="Barlow"/>
                <a:cs typeface="Barlow"/>
                <a:sym typeface="Barlow"/>
              </a:rPr>
              <a:t> mesas de </a:t>
            </a:r>
            <a:r>
              <a:rPr lang="en-US" sz="3200" dirty="0" err="1">
                <a:ea typeface="Barlow"/>
                <a:cs typeface="Barlow"/>
                <a:sym typeface="Barlow"/>
              </a:rPr>
              <a:t>trabajo</a:t>
            </a:r>
            <a:r>
              <a:rPr lang="en-US" sz="3200" dirty="0">
                <a:ea typeface="Barlow"/>
                <a:cs typeface="Barlow"/>
                <a:sym typeface="Barlow"/>
              </a:rPr>
              <a:t> de </a:t>
            </a:r>
            <a:r>
              <a:rPr lang="en-US" sz="3200" dirty="0" err="1">
                <a:ea typeface="Barlow"/>
                <a:cs typeface="Barlow"/>
                <a:sym typeface="Barlow"/>
              </a:rPr>
              <a:t>algunas</a:t>
            </a:r>
            <a:r>
              <a:rPr lang="en-US" sz="3200" dirty="0">
                <a:ea typeface="Barlow"/>
                <a:cs typeface="Barlow"/>
                <a:sym typeface="Barlow"/>
              </a:rPr>
              <a:t> de </a:t>
            </a:r>
            <a:r>
              <a:rPr lang="en-US" sz="3200" dirty="0" err="1">
                <a:ea typeface="Barlow"/>
                <a:cs typeface="Barlow"/>
                <a:sym typeface="Barlow"/>
              </a:rPr>
              <a:t>ellas</a:t>
            </a:r>
            <a:r>
              <a:rPr lang="en-US" sz="3200" dirty="0">
                <a:ea typeface="Barlow"/>
                <a:cs typeface="Barlow"/>
                <a:sym typeface="Barlow"/>
              </a:rPr>
              <a:t> y </a:t>
            </a:r>
            <a:r>
              <a:rPr lang="en-US" sz="3200" dirty="0" err="1">
                <a:ea typeface="Barlow"/>
                <a:cs typeface="Barlow"/>
                <a:sym typeface="Barlow"/>
              </a:rPr>
              <a:t>análisis</a:t>
            </a:r>
            <a:r>
              <a:rPr lang="en-US" sz="3200" dirty="0">
                <a:ea typeface="Barlow"/>
                <a:cs typeface="Barlow"/>
                <a:sym typeface="Barlow"/>
              </a:rPr>
              <a:t> </a:t>
            </a:r>
            <a:r>
              <a:rPr lang="en-US" sz="3200" dirty="0" err="1" smtClean="0">
                <a:ea typeface="Barlow"/>
                <a:cs typeface="Barlow"/>
                <a:sym typeface="Barlow"/>
              </a:rPr>
              <a:t>meticuloso</a:t>
            </a:r>
            <a:r>
              <a:rPr lang="en-US" sz="3200" dirty="0" smtClean="0">
                <a:ea typeface="Barlow"/>
                <a:cs typeface="Barlow"/>
                <a:sym typeface="Barlow"/>
              </a:rPr>
              <a:t>.</a:t>
            </a:r>
          </a:p>
          <a:p>
            <a:pPr algn="just">
              <a:lnSpc>
                <a:spcPts val="3840"/>
              </a:lnSpc>
            </a:pPr>
            <a:endParaRPr lang="es-MX" sz="3200" b="1" dirty="0" smtClean="0"/>
          </a:p>
          <a:p>
            <a:pPr algn="just">
              <a:lnSpc>
                <a:spcPts val="3840"/>
              </a:lnSpc>
            </a:pPr>
            <a:r>
              <a:rPr lang="es-MX" sz="3200" b="1" dirty="0" smtClean="0"/>
              <a:t>SUBROGACIONES </a:t>
            </a:r>
            <a:r>
              <a:rPr lang="es-MX" sz="3200" dirty="0"/>
              <a:t>DEL </a:t>
            </a:r>
            <a:r>
              <a:rPr lang="es-MX" sz="3200" dirty="0" smtClean="0"/>
              <a:t>CONCEJAL </a:t>
            </a:r>
            <a:r>
              <a:rPr lang="es-MX" sz="3200" dirty="0"/>
              <a:t>ALTERNO </a:t>
            </a:r>
            <a:endParaRPr lang="es-MX" sz="3200" dirty="0" smtClean="0"/>
          </a:p>
          <a:p>
            <a:pPr algn="just">
              <a:lnSpc>
                <a:spcPts val="3840"/>
              </a:lnSpc>
            </a:pPr>
            <a:r>
              <a:rPr lang="es-MX" sz="3200" b="1" dirty="0" smtClean="0"/>
              <a:t>Mayo </a:t>
            </a:r>
            <a:r>
              <a:rPr lang="es-MX" sz="3200" dirty="0" smtClean="0"/>
              <a:t>del 2025: del 14 </a:t>
            </a:r>
            <a:r>
              <a:rPr lang="es-MX" sz="3200" dirty="0"/>
              <a:t>al 16.</a:t>
            </a:r>
          </a:p>
          <a:p>
            <a:pPr lvl="0"/>
            <a:r>
              <a:rPr lang="es-MX" sz="3200" b="1" dirty="0" smtClean="0"/>
              <a:t>Agosto </a:t>
            </a:r>
            <a:r>
              <a:rPr lang="es-MX" sz="3200" dirty="0" smtClean="0"/>
              <a:t>del 2025: del 18 al 29.</a:t>
            </a:r>
          </a:p>
          <a:p>
            <a:pPr algn="just">
              <a:lnSpc>
                <a:spcPts val="3840"/>
              </a:lnSpc>
            </a:pPr>
            <a:endParaRPr lang="en-US" sz="3200" dirty="0">
              <a:ea typeface="Barlow"/>
              <a:cs typeface="Barlow"/>
              <a:sym typeface="Barlow"/>
            </a:endParaRPr>
          </a:p>
        </p:txBody>
      </p:sp>
      <p:grpSp>
        <p:nvGrpSpPr>
          <p:cNvPr id="19" name="Group 19"/>
          <p:cNvGrpSpPr/>
          <p:nvPr/>
        </p:nvGrpSpPr>
        <p:grpSpPr>
          <a:xfrm>
            <a:off x="17500800" y="8712450"/>
            <a:ext cx="787200" cy="787200"/>
            <a:chOff x="0" y="0"/>
            <a:chExt cx="1049600" cy="1049600"/>
          </a:xfrm>
        </p:grpSpPr>
        <p:sp>
          <p:nvSpPr>
            <p:cNvPr id="20" name="Freeform 20"/>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21" name="TextBox 21"/>
            <p:cNvSpPr txBox="1"/>
            <p:nvPr/>
          </p:nvSpPr>
          <p:spPr>
            <a:xfrm>
              <a:off x="0" y="-9525"/>
              <a:ext cx="1049600" cy="1059125"/>
            </a:xfrm>
            <a:prstGeom prst="rect">
              <a:avLst/>
            </a:prstGeom>
          </p:spPr>
          <p:txBody>
            <a:bodyPr lIns="0" tIns="0" rIns="0" bIns="0" rtlCol="0" anchor="ctr"/>
            <a:lstStyle/>
            <a:p>
              <a:pPr algn="ctr">
                <a:lnSpc>
                  <a:spcPts val="2879"/>
                </a:lnSpc>
              </a:pPr>
              <a:r>
                <a:rPr lang="en-US" sz="2400" b="1">
                  <a:solidFill>
                    <a:srgbClr val="FFFFFF"/>
                  </a:solidFill>
                  <a:latin typeface="Barlow Bold"/>
                  <a:ea typeface="Barlow Bold"/>
                  <a:cs typeface="Barlow Bold"/>
                  <a:sym typeface="Barlow Bold"/>
                </a:rPr>
                <a:t>5</a:t>
              </a: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26217" y="0"/>
            <a:ext cx="18314217" cy="10287000"/>
            <a:chOff x="0" y="0"/>
            <a:chExt cx="12192000" cy="13716000"/>
          </a:xfrm>
          <a:solidFill>
            <a:srgbClr val="E3E3E3"/>
          </a:solidFill>
        </p:grpSpPr>
        <p:sp>
          <p:nvSpPr>
            <p:cNvPr id="6" name="Freeform 6"/>
            <p:cNvSpPr/>
            <p:nvPr/>
          </p:nvSpPr>
          <p:spPr>
            <a:xfrm>
              <a:off x="0" y="0"/>
              <a:ext cx="12192000" cy="13716000"/>
            </a:xfrm>
            <a:custGeom>
              <a:avLst/>
              <a:gdLst/>
              <a:ahLst/>
              <a:cxnLst/>
              <a:rect l="l" t="t" r="r" b="b"/>
              <a:pathLst>
                <a:path w="12192000" h="13716000">
                  <a:moveTo>
                    <a:pt x="0" y="0"/>
                  </a:moveTo>
                  <a:lnTo>
                    <a:pt x="12192000" y="0"/>
                  </a:lnTo>
                  <a:lnTo>
                    <a:pt x="12192000" y="13716000"/>
                  </a:lnTo>
                  <a:lnTo>
                    <a:pt x="0" y="13716000"/>
                  </a:lnTo>
                  <a:close/>
                </a:path>
              </a:pathLst>
            </a:custGeom>
            <a:grpFill/>
          </p:spPr>
        </p:sp>
      </p:grpSp>
      <p:pic>
        <p:nvPicPr>
          <p:cNvPr id="22" name="Imagen 21">
            <a:extLst>
              <a:ext uri="{FF2B5EF4-FFF2-40B4-BE49-F238E27FC236}">
                <a16:creationId xmlns:a16="http://schemas.microsoft.com/office/drawing/2014/main" id="{701A2CE9-CEAE-9729-EB34-B5BA4937EF32}"/>
              </a:ext>
            </a:extLst>
          </p:cNvPr>
          <p:cNvPicPr>
            <a:picLocks noChangeAspect="1"/>
          </p:cNvPicPr>
          <p:nvPr/>
        </p:nvPicPr>
        <p:blipFill>
          <a:blip r:embed="rId3">
            <a:alphaModFix amt="13000"/>
          </a:blip>
          <a:srcRect r="15380" b="15379"/>
          <a:stretch>
            <a:fillRect/>
          </a:stretch>
        </p:blipFill>
        <p:spPr>
          <a:xfrm>
            <a:off x="-26216" y="45430"/>
            <a:ext cx="18299420" cy="10293424"/>
          </a:xfrm>
          <a:prstGeom prst="rect">
            <a:avLst/>
          </a:prstGeom>
        </p:spPr>
      </p:pic>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2450" y="311906"/>
            <a:ext cx="7730550" cy="9663188"/>
          </a:xfrm>
          <a:prstGeom prst="rect">
            <a:avLst/>
          </a:prstGeom>
        </p:spPr>
      </p:pic>
      <p:grpSp>
        <p:nvGrpSpPr>
          <p:cNvPr id="7" name="Group 7"/>
          <p:cNvGrpSpPr/>
          <p:nvPr/>
        </p:nvGrpSpPr>
        <p:grpSpPr>
          <a:xfrm>
            <a:off x="17500600" y="8712250"/>
            <a:ext cx="787200" cy="787200"/>
            <a:chOff x="0" y="0"/>
            <a:chExt cx="1049600" cy="1049600"/>
          </a:xfrm>
        </p:grpSpPr>
        <p:sp>
          <p:nvSpPr>
            <p:cNvPr id="8" name="Freeform 8"/>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9" name="Group 9"/>
          <p:cNvGrpSpPr/>
          <p:nvPr/>
        </p:nvGrpSpPr>
        <p:grpSpPr>
          <a:xfrm>
            <a:off x="8356792" y="787050"/>
            <a:ext cx="9144000" cy="1613400"/>
            <a:chOff x="0" y="0"/>
            <a:chExt cx="12192000" cy="2151200"/>
          </a:xfrm>
        </p:grpSpPr>
        <p:sp>
          <p:nvSpPr>
            <p:cNvPr id="10" name="Freeform 10"/>
            <p:cNvSpPr/>
            <p:nvPr/>
          </p:nvSpPr>
          <p:spPr>
            <a:xfrm>
              <a:off x="0" y="0"/>
              <a:ext cx="12192000" cy="2151253"/>
            </a:xfrm>
            <a:custGeom>
              <a:avLst/>
              <a:gdLst/>
              <a:ahLst/>
              <a:cxnLst/>
              <a:rect l="l" t="t" r="r" b="b"/>
              <a:pathLst>
                <a:path w="12192000" h="2151253">
                  <a:moveTo>
                    <a:pt x="0" y="0"/>
                  </a:moveTo>
                  <a:lnTo>
                    <a:pt x="12192000" y="0"/>
                  </a:lnTo>
                  <a:lnTo>
                    <a:pt x="12192000" y="2151253"/>
                  </a:lnTo>
                  <a:lnTo>
                    <a:pt x="0" y="2151253"/>
                  </a:lnTo>
                  <a:close/>
                </a:path>
              </a:pathLst>
            </a:custGeom>
            <a:solidFill>
              <a:srgbClr val="E48312"/>
            </a:solidFill>
          </p:spPr>
        </p:sp>
      </p:grpSp>
      <p:grpSp>
        <p:nvGrpSpPr>
          <p:cNvPr id="11" name="Group 11"/>
          <p:cNvGrpSpPr/>
          <p:nvPr/>
        </p:nvGrpSpPr>
        <p:grpSpPr>
          <a:xfrm>
            <a:off x="15887500" y="786850"/>
            <a:ext cx="1613400" cy="1613400"/>
            <a:chOff x="0" y="0"/>
            <a:chExt cx="2151200" cy="2151200"/>
          </a:xfrm>
        </p:grpSpPr>
        <p:sp>
          <p:nvSpPr>
            <p:cNvPr id="12" name="Freeform 12"/>
            <p:cNvSpPr/>
            <p:nvPr/>
          </p:nvSpPr>
          <p:spPr>
            <a:xfrm>
              <a:off x="0" y="0"/>
              <a:ext cx="2151253" cy="2151253"/>
            </a:xfrm>
            <a:custGeom>
              <a:avLst/>
              <a:gdLst/>
              <a:ahLst/>
              <a:cxnLst/>
              <a:rect l="l" t="t" r="r" b="b"/>
              <a:pathLst>
                <a:path w="2151253" h="2151253">
                  <a:moveTo>
                    <a:pt x="0" y="0"/>
                  </a:moveTo>
                  <a:lnTo>
                    <a:pt x="2151253" y="0"/>
                  </a:lnTo>
                  <a:lnTo>
                    <a:pt x="2151253" y="2151253"/>
                  </a:lnTo>
                  <a:lnTo>
                    <a:pt x="0" y="2151253"/>
                  </a:lnTo>
                  <a:close/>
                </a:path>
              </a:pathLst>
            </a:custGeom>
            <a:solidFill>
              <a:srgbClr val="FFFFFF">
                <a:alpha val="27451"/>
              </a:srgbClr>
            </a:solidFill>
          </p:spPr>
        </p:sp>
      </p:grpSp>
      <p:grpSp>
        <p:nvGrpSpPr>
          <p:cNvPr id="13" name="Group 13"/>
          <p:cNvGrpSpPr>
            <a:grpSpLocks noChangeAspect="1"/>
          </p:cNvGrpSpPr>
          <p:nvPr/>
        </p:nvGrpSpPr>
        <p:grpSpPr>
          <a:xfrm>
            <a:off x="15975854" y="838904"/>
            <a:ext cx="1424538" cy="1474262"/>
            <a:chOff x="0" y="0"/>
            <a:chExt cx="1899384" cy="1965683"/>
          </a:xfrm>
        </p:grpSpPr>
        <p:sp>
          <p:nvSpPr>
            <p:cNvPr id="14" name="Freeform 14" descr="Dibujo con letras blancas  El contenido generado por IA puede ser incorrecto."/>
            <p:cNvSpPr/>
            <p:nvPr/>
          </p:nvSpPr>
          <p:spPr>
            <a:xfrm>
              <a:off x="0" y="0"/>
              <a:ext cx="1899412" cy="1965706"/>
            </a:xfrm>
            <a:custGeom>
              <a:avLst/>
              <a:gdLst/>
              <a:ahLst/>
              <a:cxnLst/>
              <a:rect l="l" t="t" r="r" b="b"/>
              <a:pathLst>
                <a:path w="1899412" h="1965706">
                  <a:moveTo>
                    <a:pt x="0" y="0"/>
                  </a:moveTo>
                  <a:lnTo>
                    <a:pt x="1899412" y="0"/>
                  </a:lnTo>
                  <a:lnTo>
                    <a:pt x="1899412" y="1965706"/>
                  </a:lnTo>
                  <a:lnTo>
                    <a:pt x="0" y="1965706"/>
                  </a:lnTo>
                  <a:lnTo>
                    <a:pt x="0" y="0"/>
                  </a:lnTo>
                  <a:close/>
                </a:path>
              </a:pathLst>
            </a:custGeom>
            <a:blipFill>
              <a:blip r:embed="rId5"/>
              <a:stretch>
                <a:fillRect l="-350627" r="1"/>
              </a:stretch>
            </a:blipFill>
          </p:spPr>
        </p:sp>
      </p:grpSp>
      <p:grpSp>
        <p:nvGrpSpPr>
          <p:cNvPr id="15" name="Group 15"/>
          <p:cNvGrpSpPr/>
          <p:nvPr/>
        </p:nvGrpSpPr>
        <p:grpSpPr>
          <a:xfrm>
            <a:off x="8966198" y="786950"/>
            <a:ext cx="6921600" cy="1613400"/>
            <a:chOff x="0" y="0"/>
            <a:chExt cx="9228800" cy="2151200"/>
          </a:xfrm>
        </p:grpSpPr>
        <p:sp>
          <p:nvSpPr>
            <p:cNvPr id="16" name="Freeform 16"/>
            <p:cNvSpPr/>
            <p:nvPr/>
          </p:nvSpPr>
          <p:spPr>
            <a:xfrm>
              <a:off x="0" y="0"/>
              <a:ext cx="9228800" cy="2151200"/>
            </a:xfrm>
            <a:custGeom>
              <a:avLst/>
              <a:gdLst/>
              <a:ahLst/>
              <a:cxnLst/>
              <a:rect l="l" t="t" r="r" b="b"/>
              <a:pathLst>
                <a:path w="9228800" h="2151200">
                  <a:moveTo>
                    <a:pt x="0" y="0"/>
                  </a:moveTo>
                  <a:lnTo>
                    <a:pt x="9228800" y="0"/>
                  </a:lnTo>
                  <a:lnTo>
                    <a:pt x="9228800" y="2151200"/>
                  </a:lnTo>
                  <a:lnTo>
                    <a:pt x="0" y="2151200"/>
                  </a:lnTo>
                  <a:close/>
                </a:path>
              </a:pathLst>
            </a:custGeom>
          </p:spPr>
        </p:sp>
        <p:sp>
          <p:nvSpPr>
            <p:cNvPr id="17" name="TextBox 17"/>
            <p:cNvSpPr txBox="1"/>
            <p:nvPr/>
          </p:nvSpPr>
          <p:spPr>
            <a:xfrm>
              <a:off x="0" y="-28575"/>
              <a:ext cx="9228800" cy="2179775"/>
            </a:xfrm>
            <a:prstGeom prst="rect">
              <a:avLst/>
            </a:prstGeom>
          </p:spPr>
          <p:txBody>
            <a:bodyPr lIns="0" tIns="0" rIns="0" bIns="0" rtlCol="0" anchor="ctr"/>
            <a:lstStyle/>
            <a:p>
              <a:pPr>
                <a:lnSpc>
                  <a:spcPts val="3840"/>
                </a:lnSpc>
              </a:pPr>
              <a:r>
                <a:rPr lang="es-MX" sz="4000" b="1" dirty="0">
                  <a:solidFill>
                    <a:schemeClr val="bg1"/>
                  </a:solidFill>
                </a:rPr>
                <a:t>b) Proyectos De Ordenanzas</a:t>
              </a:r>
              <a:endParaRPr lang="en-US" sz="4000" b="1" dirty="0">
                <a:solidFill>
                  <a:schemeClr val="bg1"/>
                </a:solidFill>
                <a:latin typeface="Arimo Bold"/>
                <a:ea typeface="Arimo Bold"/>
                <a:cs typeface="Arimo Bold"/>
                <a:sym typeface="Arimo Bold"/>
              </a:endParaRPr>
            </a:p>
          </p:txBody>
        </p:sp>
      </p:grpSp>
      <p:grpSp>
        <p:nvGrpSpPr>
          <p:cNvPr id="19" name="Group 19"/>
          <p:cNvGrpSpPr/>
          <p:nvPr/>
        </p:nvGrpSpPr>
        <p:grpSpPr>
          <a:xfrm>
            <a:off x="17500800" y="8712450"/>
            <a:ext cx="787200" cy="787200"/>
            <a:chOff x="0" y="0"/>
            <a:chExt cx="1049600" cy="1049600"/>
          </a:xfrm>
        </p:grpSpPr>
        <p:sp>
          <p:nvSpPr>
            <p:cNvPr id="20" name="Freeform 20"/>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21" name="TextBox 21"/>
            <p:cNvSpPr txBox="1"/>
            <p:nvPr/>
          </p:nvSpPr>
          <p:spPr>
            <a:xfrm>
              <a:off x="0" y="-9525"/>
              <a:ext cx="1049600" cy="1059125"/>
            </a:xfrm>
            <a:prstGeom prst="rect">
              <a:avLst/>
            </a:prstGeom>
          </p:spPr>
          <p:txBody>
            <a:bodyPr lIns="0" tIns="0" rIns="0" bIns="0" rtlCol="0" anchor="ctr"/>
            <a:lstStyle/>
            <a:p>
              <a:pPr algn="ctr">
                <a:lnSpc>
                  <a:spcPts val="2879"/>
                </a:lnSpc>
              </a:pPr>
              <a:r>
                <a:rPr lang="en-US" sz="2400" b="1" dirty="0">
                  <a:solidFill>
                    <a:srgbClr val="FFFFFF"/>
                  </a:solidFill>
                  <a:latin typeface="Barlow Bold"/>
                  <a:ea typeface="Barlow Bold"/>
                  <a:cs typeface="Barlow Bold"/>
                  <a:sym typeface="Barlow Bold"/>
                </a:rPr>
                <a:t>7</a:t>
              </a:r>
            </a:p>
          </p:txBody>
        </p:sp>
      </p:grpSp>
      <p:sp>
        <p:nvSpPr>
          <p:cNvPr id="23" name="Marcador de texto 5">
            <a:extLst>
              <a:ext uri="{FF2B5EF4-FFF2-40B4-BE49-F238E27FC236}">
                <a16:creationId xmlns:a16="http://schemas.microsoft.com/office/drawing/2014/main" id="{8BF4005F-BC3F-D1AD-7105-BFEA6E54B717}"/>
              </a:ext>
            </a:extLst>
          </p:cNvPr>
          <p:cNvSpPr txBox="1">
            <a:spLocks/>
          </p:cNvSpPr>
          <p:nvPr/>
        </p:nvSpPr>
        <p:spPr>
          <a:xfrm>
            <a:off x="9499616" y="3724124"/>
            <a:ext cx="8178784" cy="340057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es-MX" sz="2200" dirty="0"/>
              <a:t>PROPUESTA DE PROYECTO DE</a:t>
            </a:r>
            <a:r>
              <a:rPr lang="es-MX" sz="2200" b="1" dirty="0"/>
              <a:t> ORDENANZA SUSTITUTIVA PARA LA ADMINISTRACIÓN, FUNCIONAMIENTO, USO Y CONTROL DE LOS MERCADOS MINORISTAS DEL CANTÓN GUARANDA.</a:t>
            </a:r>
            <a:endParaRPr lang="en-US" sz="2200" dirty="0"/>
          </a:p>
          <a:p>
            <a:pPr marL="0" indent="0">
              <a:buNone/>
            </a:pPr>
            <a:r>
              <a:rPr lang="es-MX" sz="2200" b="1" i="1" dirty="0"/>
              <a:t> </a:t>
            </a:r>
            <a:endParaRPr lang="en-US" sz="2200" dirty="0"/>
          </a:p>
          <a:p>
            <a:pPr algn="r"/>
            <a:r>
              <a:rPr lang="es-MX" sz="2200" b="1" i="1" dirty="0"/>
              <a:t>En espera de la respuesta de los presidentes.</a:t>
            </a:r>
            <a:endParaRPr lang="en-US" sz="2200" dirty="0"/>
          </a:p>
          <a:p>
            <a:pPr lvl="0"/>
            <a:endParaRPr lang="es-MX" sz="2200" dirty="0" smtClean="0"/>
          </a:p>
          <a:p>
            <a:pPr lvl="0"/>
            <a:r>
              <a:rPr lang="es-MX" sz="2200" dirty="0" smtClean="0"/>
              <a:t>PROPUESTA </a:t>
            </a:r>
            <a:r>
              <a:rPr lang="es-MX" sz="2200" dirty="0"/>
              <a:t>DE PROYECTO DE </a:t>
            </a:r>
            <a:r>
              <a:rPr lang="es-MX" sz="2200" b="1" dirty="0"/>
              <a:t>ORDENANZA DE LIQUIDACIÓN, DISOLUCIÓN O EXTINCIÓN Y ABSORCIÓN DE LA EMPRESA PÚBLICA MUNICIPAL DE LA EMPRESA PÚBLICA MUNICIPAL DE LA VIVIENDA DE INTERÉS SOCIAL DE GUARANDA “EP- MVISG”</a:t>
            </a:r>
            <a:endParaRPr lang="en-US" sz="2200" dirty="0"/>
          </a:p>
          <a:p>
            <a:pPr marL="0" indent="0">
              <a:buNone/>
            </a:pPr>
            <a:endParaRPr lang="en-US" sz="2200" dirty="0"/>
          </a:p>
          <a:p>
            <a:pPr algn="r"/>
            <a:r>
              <a:rPr lang="es-MX" sz="2200" b="1" i="1" dirty="0"/>
              <a:t>En espera de </a:t>
            </a:r>
            <a:r>
              <a:rPr lang="es-MX" sz="2200" b="1" i="1" dirty="0" smtClean="0"/>
              <a:t>autorización </a:t>
            </a:r>
            <a:r>
              <a:rPr lang="es-MX" sz="2200" b="1" i="1" dirty="0"/>
              <a:t>del Sr. Alcalde.</a:t>
            </a:r>
            <a:endParaRPr lang="en-US" sz="2200" dirty="0"/>
          </a:p>
          <a:p>
            <a:pPr marL="0" lvl="0" indent="0">
              <a:buNone/>
            </a:pPr>
            <a:endParaRPr lang="es-EC" sz="2200" b="1"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3">
            <a:extLst>
              <a:ext uri="{28A0092B-C50C-407E-A947-70E740481C1C}">
                <a14:useLocalDpi xmlns:a14="http://schemas.microsoft.com/office/drawing/2010/main" val="0"/>
              </a:ext>
            </a:extLst>
          </a:blip>
          <a:srcRect t="9311"/>
          <a:stretch/>
        </p:blipFill>
        <p:spPr>
          <a:xfrm>
            <a:off x="9179841" y="-38100"/>
            <a:ext cx="9108159" cy="10325099"/>
          </a:xfrm>
          <a:prstGeom prst="rect">
            <a:avLst/>
          </a:prstGeom>
        </p:spPr>
      </p:pic>
      <p:grpSp>
        <p:nvGrpSpPr>
          <p:cNvPr id="5" name="Group 5"/>
          <p:cNvGrpSpPr/>
          <p:nvPr/>
        </p:nvGrpSpPr>
        <p:grpSpPr>
          <a:xfrm>
            <a:off x="0" y="0"/>
            <a:ext cx="9144000" cy="10287000"/>
            <a:chOff x="0" y="0"/>
            <a:chExt cx="12192000" cy="13716000"/>
          </a:xfrm>
          <a:solidFill>
            <a:srgbClr val="E3E3E3"/>
          </a:solidFill>
        </p:grpSpPr>
        <p:sp>
          <p:nvSpPr>
            <p:cNvPr id="6" name="Freeform 6"/>
            <p:cNvSpPr/>
            <p:nvPr/>
          </p:nvSpPr>
          <p:spPr>
            <a:xfrm>
              <a:off x="0" y="0"/>
              <a:ext cx="12192000" cy="13716000"/>
            </a:xfrm>
            <a:custGeom>
              <a:avLst/>
              <a:gdLst/>
              <a:ahLst/>
              <a:cxnLst/>
              <a:rect l="l" t="t" r="r" b="b"/>
              <a:pathLst>
                <a:path w="12192000" h="13716000">
                  <a:moveTo>
                    <a:pt x="0" y="0"/>
                  </a:moveTo>
                  <a:lnTo>
                    <a:pt x="12192000" y="0"/>
                  </a:lnTo>
                  <a:lnTo>
                    <a:pt x="12192000" y="13716000"/>
                  </a:lnTo>
                  <a:lnTo>
                    <a:pt x="0" y="13716000"/>
                  </a:lnTo>
                  <a:close/>
                </a:path>
              </a:pathLst>
            </a:custGeom>
            <a:grpFill/>
          </p:spPr>
        </p:sp>
      </p:grpSp>
      <p:grpSp>
        <p:nvGrpSpPr>
          <p:cNvPr id="9" name="Group 9"/>
          <p:cNvGrpSpPr/>
          <p:nvPr/>
        </p:nvGrpSpPr>
        <p:grpSpPr>
          <a:xfrm>
            <a:off x="762000" y="495300"/>
            <a:ext cx="9144000" cy="1613400"/>
            <a:chOff x="0" y="0"/>
            <a:chExt cx="12192000" cy="2151200"/>
          </a:xfrm>
        </p:grpSpPr>
        <p:sp>
          <p:nvSpPr>
            <p:cNvPr id="10" name="Freeform 10"/>
            <p:cNvSpPr/>
            <p:nvPr/>
          </p:nvSpPr>
          <p:spPr>
            <a:xfrm>
              <a:off x="0" y="0"/>
              <a:ext cx="12192000" cy="2151253"/>
            </a:xfrm>
            <a:custGeom>
              <a:avLst/>
              <a:gdLst/>
              <a:ahLst/>
              <a:cxnLst/>
              <a:rect l="l" t="t" r="r" b="b"/>
              <a:pathLst>
                <a:path w="12192000" h="2151253">
                  <a:moveTo>
                    <a:pt x="0" y="0"/>
                  </a:moveTo>
                  <a:lnTo>
                    <a:pt x="12192000" y="0"/>
                  </a:lnTo>
                  <a:lnTo>
                    <a:pt x="12192000" y="2151253"/>
                  </a:lnTo>
                  <a:lnTo>
                    <a:pt x="0" y="2151253"/>
                  </a:lnTo>
                  <a:close/>
                </a:path>
              </a:pathLst>
            </a:custGeom>
            <a:solidFill>
              <a:srgbClr val="E48312"/>
            </a:solidFill>
          </p:spPr>
        </p:sp>
      </p:grpSp>
      <p:grpSp>
        <p:nvGrpSpPr>
          <p:cNvPr id="11" name="Group 11"/>
          <p:cNvGrpSpPr/>
          <p:nvPr/>
        </p:nvGrpSpPr>
        <p:grpSpPr>
          <a:xfrm>
            <a:off x="762000" y="495300"/>
            <a:ext cx="1613400" cy="1613400"/>
            <a:chOff x="0" y="0"/>
            <a:chExt cx="2151200" cy="2151200"/>
          </a:xfrm>
        </p:grpSpPr>
        <p:sp>
          <p:nvSpPr>
            <p:cNvPr id="12" name="Freeform 12"/>
            <p:cNvSpPr/>
            <p:nvPr/>
          </p:nvSpPr>
          <p:spPr>
            <a:xfrm>
              <a:off x="0" y="0"/>
              <a:ext cx="2151253" cy="2151253"/>
            </a:xfrm>
            <a:custGeom>
              <a:avLst/>
              <a:gdLst/>
              <a:ahLst/>
              <a:cxnLst/>
              <a:rect l="l" t="t" r="r" b="b"/>
              <a:pathLst>
                <a:path w="2151253" h="2151253">
                  <a:moveTo>
                    <a:pt x="0" y="0"/>
                  </a:moveTo>
                  <a:lnTo>
                    <a:pt x="2151253" y="0"/>
                  </a:lnTo>
                  <a:lnTo>
                    <a:pt x="2151253" y="2151253"/>
                  </a:lnTo>
                  <a:lnTo>
                    <a:pt x="0" y="2151253"/>
                  </a:lnTo>
                  <a:close/>
                </a:path>
              </a:pathLst>
            </a:custGeom>
            <a:solidFill>
              <a:srgbClr val="FFFFFF">
                <a:alpha val="27451"/>
              </a:srgbClr>
            </a:solidFill>
          </p:spPr>
        </p:sp>
      </p:grpSp>
      <p:grpSp>
        <p:nvGrpSpPr>
          <p:cNvPr id="13" name="Group 13"/>
          <p:cNvGrpSpPr>
            <a:grpSpLocks noChangeAspect="1"/>
          </p:cNvGrpSpPr>
          <p:nvPr/>
        </p:nvGrpSpPr>
        <p:grpSpPr>
          <a:xfrm>
            <a:off x="797841" y="564860"/>
            <a:ext cx="1424559" cy="1474279"/>
            <a:chOff x="1069265" y="23341"/>
            <a:chExt cx="1899412" cy="1965706"/>
          </a:xfrm>
        </p:grpSpPr>
        <p:sp>
          <p:nvSpPr>
            <p:cNvPr id="14" name="Freeform 14" descr="Dibujo con letras blancas  El contenido generado por IA puede ser incorrecto."/>
            <p:cNvSpPr/>
            <p:nvPr/>
          </p:nvSpPr>
          <p:spPr>
            <a:xfrm>
              <a:off x="1069265" y="23341"/>
              <a:ext cx="1899412" cy="1965706"/>
            </a:xfrm>
            <a:custGeom>
              <a:avLst/>
              <a:gdLst/>
              <a:ahLst/>
              <a:cxnLst/>
              <a:rect l="l" t="t" r="r" b="b"/>
              <a:pathLst>
                <a:path w="1899412" h="1965706">
                  <a:moveTo>
                    <a:pt x="0" y="0"/>
                  </a:moveTo>
                  <a:lnTo>
                    <a:pt x="1899412" y="0"/>
                  </a:lnTo>
                  <a:lnTo>
                    <a:pt x="1899412" y="1965706"/>
                  </a:lnTo>
                  <a:lnTo>
                    <a:pt x="0" y="1965706"/>
                  </a:lnTo>
                  <a:lnTo>
                    <a:pt x="0" y="0"/>
                  </a:lnTo>
                  <a:close/>
                </a:path>
              </a:pathLst>
            </a:custGeom>
            <a:blipFill>
              <a:blip r:embed="rId4"/>
              <a:stretch>
                <a:fillRect l="-350627" r="1"/>
              </a:stretch>
            </a:blipFill>
          </p:spPr>
        </p:sp>
      </p:grpSp>
      <p:grpSp>
        <p:nvGrpSpPr>
          <p:cNvPr id="15" name="Group 15"/>
          <p:cNvGrpSpPr/>
          <p:nvPr/>
        </p:nvGrpSpPr>
        <p:grpSpPr>
          <a:xfrm>
            <a:off x="2747360" y="495300"/>
            <a:ext cx="6921600" cy="1613400"/>
            <a:chOff x="0" y="0"/>
            <a:chExt cx="9228800" cy="2151200"/>
          </a:xfrm>
        </p:grpSpPr>
        <p:sp>
          <p:nvSpPr>
            <p:cNvPr id="16" name="Freeform 16"/>
            <p:cNvSpPr/>
            <p:nvPr/>
          </p:nvSpPr>
          <p:spPr>
            <a:xfrm>
              <a:off x="0" y="0"/>
              <a:ext cx="9228800" cy="2151200"/>
            </a:xfrm>
            <a:custGeom>
              <a:avLst/>
              <a:gdLst/>
              <a:ahLst/>
              <a:cxnLst/>
              <a:rect l="l" t="t" r="r" b="b"/>
              <a:pathLst>
                <a:path w="9228800" h="2151200">
                  <a:moveTo>
                    <a:pt x="0" y="0"/>
                  </a:moveTo>
                  <a:lnTo>
                    <a:pt x="9228800" y="0"/>
                  </a:lnTo>
                  <a:lnTo>
                    <a:pt x="9228800" y="2151200"/>
                  </a:lnTo>
                  <a:lnTo>
                    <a:pt x="0" y="2151200"/>
                  </a:lnTo>
                  <a:close/>
                </a:path>
              </a:pathLst>
            </a:custGeom>
          </p:spPr>
        </p:sp>
        <p:sp>
          <p:nvSpPr>
            <p:cNvPr id="17" name="TextBox 17"/>
            <p:cNvSpPr txBox="1"/>
            <p:nvPr/>
          </p:nvSpPr>
          <p:spPr>
            <a:xfrm>
              <a:off x="0" y="-28575"/>
              <a:ext cx="9228800" cy="2179775"/>
            </a:xfrm>
            <a:prstGeom prst="rect">
              <a:avLst/>
            </a:prstGeom>
          </p:spPr>
          <p:txBody>
            <a:bodyPr lIns="0" tIns="0" rIns="0" bIns="0" rtlCol="0" anchor="ctr"/>
            <a:lstStyle/>
            <a:p>
              <a:pPr>
                <a:lnSpc>
                  <a:spcPts val="3840"/>
                </a:lnSpc>
              </a:pPr>
              <a:r>
                <a:rPr lang="es-MX" sz="3200" b="1" dirty="0">
                  <a:solidFill>
                    <a:schemeClr val="bg1"/>
                  </a:solidFill>
                </a:rPr>
                <a:t>c) Comisiones, Delegaciones, </a:t>
              </a:r>
              <a:r>
                <a:rPr lang="es-MX" sz="3200" b="1" dirty="0" smtClean="0">
                  <a:solidFill>
                    <a:schemeClr val="bg1"/>
                  </a:solidFill>
                </a:rPr>
                <a:t>Representaciones</a:t>
              </a:r>
            </a:p>
            <a:p>
              <a:pPr>
                <a:lnSpc>
                  <a:spcPts val="3840"/>
                </a:lnSpc>
              </a:pPr>
              <a:r>
                <a:rPr lang="en-US" sz="2800" b="1" dirty="0" smtClean="0">
                  <a:solidFill>
                    <a:srgbClr val="FFFFFF"/>
                  </a:solidFill>
                  <a:ea typeface="Cambria" panose="02040503050406030204" pitchFamily="18" charset="0"/>
                  <a:cs typeface="Barlow"/>
                  <a:sym typeface="Barlow"/>
                </a:rPr>
                <a:t>COMISIÓN </a:t>
              </a:r>
              <a:r>
                <a:rPr lang="en-US" sz="2800" b="1" dirty="0">
                  <a:solidFill>
                    <a:srgbClr val="FFFFFF"/>
                  </a:solidFill>
                  <a:ea typeface="Cambria" panose="02040503050406030204" pitchFamily="18" charset="0"/>
                  <a:cs typeface="Barlow"/>
                  <a:sym typeface="Barlow"/>
                </a:rPr>
                <a:t>DE </a:t>
              </a:r>
              <a:r>
                <a:rPr lang="en-US" sz="2800" b="1" dirty="0" smtClean="0">
                  <a:solidFill>
                    <a:srgbClr val="FFFFFF"/>
                  </a:solidFill>
                  <a:ea typeface="Cambria" panose="02040503050406030204" pitchFamily="18" charset="0"/>
                  <a:cs typeface="Barlow"/>
                  <a:sym typeface="Barlow"/>
                </a:rPr>
                <a:t>SERVICIOS PÚBLICO</a:t>
              </a:r>
              <a:r>
                <a:rPr lang="en-US" sz="2800" b="1" dirty="0">
                  <a:solidFill>
                    <a:srgbClr val="FFFFFF"/>
                  </a:solidFill>
                  <a:ea typeface="Cambria" panose="02040503050406030204" pitchFamily="18" charset="0"/>
                  <a:cs typeface="Barlow"/>
                  <a:sym typeface="Barlow"/>
                </a:rPr>
                <a:t>S</a:t>
              </a:r>
              <a:endParaRPr lang="en-US" sz="2800" b="1" dirty="0">
                <a:solidFill>
                  <a:schemeClr val="bg1"/>
                </a:solidFill>
                <a:latin typeface="Arimo Bold"/>
                <a:ea typeface="Arimo Bold"/>
                <a:cs typeface="Arimo Bold"/>
                <a:sym typeface="Arimo Bold"/>
              </a:endParaRPr>
            </a:p>
          </p:txBody>
        </p:sp>
      </p:grpSp>
      <p:pic>
        <p:nvPicPr>
          <p:cNvPr id="22" name="Imagen 21">
            <a:extLst>
              <a:ext uri="{FF2B5EF4-FFF2-40B4-BE49-F238E27FC236}">
                <a16:creationId xmlns:a16="http://schemas.microsoft.com/office/drawing/2014/main" id="{926E07F8-3734-B72B-04F9-D20EA35BA8FF}"/>
              </a:ext>
            </a:extLst>
          </p:cNvPr>
          <p:cNvPicPr>
            <a:picLocks noChangeAspect="1"/>
          </p:cNvPicPr>
          <p:nvPr/>
        </p:nvPicPr>
        <p:blipFill>
          <a:blip r:embed="rId5">
            <a:alphaModFix amt="13000"/>
          </a:blip>
          <a:srcRect r="15380" b="15379"/>
          <a:stretch>
            <a:fillRect/>
          </a:stretch>
        </p:blipFill>
        <p:spPr>
          <a:xfrm>
            <a:off x="18589" y="5067300"/>
            <a:ext cx="9321643" cy="5243424"/>
          </a:xfrm>
          <a:prstGeom prst="rect">
            <a:avLst/>
          </a:prstGeom>
        </p:spPr>
      </p:pic>
      <p:grpSp>
        <p:nvGrpSpPr>
          <p:cNvPr id="7" name="Group 7"/>
          <p:cNvGrpSpPr/>
          <p:nvPr/>
        </p:nvGrpSpPr>
        <p:grpSpPr>
          <a:xfrm>
            <a:off x="17500600" y="8712250"/>
            <a:ext cx="787200" cy="787200"/>
            <a:chOff x="0" y="0"/>
            <a:chExt cx="1049600" cy="1049600"/>
          </a:xfrm>
        </p:grpSpPr>
        <p:sp>
          <p:nvSpPr>
            <p:cNvPr id="8" name="Freeform 8"/>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19" name="Group 19"/>
          <p:cNvGrpSpPr/>
          <p:nvPr/>
        </p:nvGrpSpPr>
        <p:grpSpPr>
          <a:xfrm>
            <a:off x="17500800" y="8712450"/>
            <a:ext cx="787200" cy="787200"/>
            <a:chOff x="0" y="0"/>
            <a:chExt cx="1049600" cy="1049600"/>
          </a:xfrm>
        </p:grpSpPr>
        <p:sp>
          <p:nvSpPr>
            <p:cNvPr id="20" name="Freeform 20"/>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21" name="TextBox 21"/>
            <p:cNvSpPr txBox="1"/>
            <p:nvPr/>
          </p:nvSpPr>
          <p:spPr>
            <a:xfrm>
              <a:off x="0" y="-9525"/>
              <a:ext cx="1049600" cy="1059125"/>
            </a:xfrm>
            <a:prstGeom prst="rect">
              <a:avLst/>
            </a:prstGeom>
          </p:spPr>
          <p:txBody>
            <a:bodyPr lIns="0" tIns="0" rIns="0" bIns="0" rtlCol="0" anchor="ctr"/>
            <a:lstStyle/>
            <a:p>
              <a:pPr algn="ctr">
                <a:lnSpc>
                  <a:spcPts val="2879"/>
                </a:lnSpc>
              </a:pPr>
              <a:r>
                <a:rPr lang="en-US" sz="2400" b="1" dirty="0">
                  <a:solidFill>
                    <a:srgbClr val="FFFFFF"/>
                  </a:solidFill>
                  <a:latin typeface="Barlow Bold"/>
                  <a:ea typeface="Barlow Bold"/>
                  <a:cs typeface="Barlow Bold"/>
                  <a:sym typeface="Barlow Bold"/>
                </a:rPr>
                <a:t>9</a:t>
              </a:r>
            </a:p>
          </p:txBody>
        </p:sp>
      </p:grpSp>
      <p:sp>
        <p:nvSpPr>
          <p:cNvPr id="18" name="Rectángulo 17"/>
          <p:cNvSpPr/>
          <p:nvPr/>
        </p:nvSpPr>
        <p:spPr>
          <a:xfrm>
            <a:off x="0" y="2324100"/>
            <a:ext cx="9071742" cy="8156079"/>
          </a:xfrm>
          <a:prstGeom prst="rect">
            <a:avLst/>
          </a:prstGeom>
        </p:spPr>
        <p:txBody>
          <a:bodyPr wrap="square">
            <a:spAutoFit/>
          </a:bodyPr>
          <a:lstStyle/>
          <a:p>
            <a:pPr algn="ctr"/>
            <a:r>
              <a:rPr lang="es-MX" sz="2400" b="1" dirty="0"/>
              <a:t>PRESIDENTE </a:t>
            </a:r>
            <a:endParaRPr lang="en-US" sz="2400" b="1" dirty="0"/>
          </a:p>
          <a:p>
            <a:pPr algn="ctr"/>
            <a:r>
              <a:rPr lang="es-MX" sz="2400" b="1" dirty="0"/>
              <a:t>COMISIÓN DE SERVICIOS PÚBLICOS</a:t>
            </a:r>
            <a:endParaRPr lang="en-US" sz="2400" b="1" dirty="0"/>
          </a:p>
          <a:p>
            <a:pPr lvl="0"/>
            <a:endParaRPr lang="es-EC" sz="2400" b="1" dirty="0" smtClean="0"/>
          </a:p>
          <a:p>
            <a:pPr marL="342900" lvl="0" indent="-342900">
              <a:buFont typeface="Arial" panose="020B0604020202020204" pitchFamily="34" charset="0"/>
              <a:buChar char="•"/>
            </a:pPr>
            <a:r>
              <a:rPr lang="es-EC" sz="2400" b="1" dirty="0" smtClean="0"/>
              <a:t>REGLAMENTO </a:t>
            </a:r>
            <a:r>
              <a:rPr lang="es-EC" sz="2400" b="1" dirty="0"/>
              <a:t>PARA LA PRODUCCIÓN, COMERCIALIZACIÓN Y DISTRIBUCIÓN DE PLANTAS Y BIOINSUMOS PRODUCIDOS EN EL VIVERO DEL GOBIERNO AUTÓNOMO DESCENTRALIZADO DEL CANTÓN GUARANDA.</a:t>
            </a:r>
            <a:endParaRPr lang="en-US" sz="2400" dirty="0"/>
          </a:p>
          <a:p>
            <a:pPr algn="r"/>
            <a:r>
              <a:rPr lang="es-MX" sz="2400" b="1" i="1" dirty="0" smtClean="0">
                <a:solidFill>
                  <a:schemeClr val="tx2">
                    <a:lumMod val="25000"/>
                  </a:schemeClr>
                </a:solidFill>
              </a:rPr>
              <a:t>APROBADA</a:t>
            </a:r>
            <a:r>
              <a:rPr lang="es-MX" sz="2400" b="1" i="1" dirty="0">
                <a:solidFill>
                  <a:schemeClr val="tx2">
                    <a:lumMod val="25000"/>
                  </a:schemeClr>
                </a:solidFill>
              </a:rPr>
              <a:t>.</a:t>
            </a:r>
            <a:endParaRPr lang="es-MX" sz="2400" dirty="0">
              <a:solidFill>
                <a:schemeClr val="tx2">
                  <a:lumMod val="25000"/>
                </a:schemeClr>
              </a:solidFill>
            </a:endParaRPr>
          </a:p>
          <a:p>
            <a:pPr marL="342900" indent="-342900">
              <a:buFont typeface="Arial" panose="020B0604020202020204" pitchFamily="34" charset="0"/>
              <a:buChar char="•"/>
            </a:pPr>
            <a:endParaRPr lang="es-MX" sz="2400" b="1" dirty="0"/>
          </a:p>
          <a:p>
            <a:pPr marL="342900" indent="-342900">
              <a:buFont typeface="Arial" panose="020B0604020202020204" pitchFamily="34" charset="0"/>
              <a:buChar char="•"/>
            </a:pPr>
            <a:r>
              <a:rPr lang="es-MX" sz="2400" b="1" dirty="0"/>
              <a:t>SEGUNDA REFORMA A LA ORDENANZA SUSTITUTIVA DE LA ORDENANZA PARA LA GESTIÓN INTEGRAL DE RESIDUOS SÓLIDOS DEL CANTÓN GUARANDA.</a:t>
            </a:r>
            <a:r>
              <a:rPr lang="es-MX" sz="2400" i="1" dirty="0">
                <a:solidFill>
                  <a:schemeClr val="tx2">
                    <a:lumMod val="25000"/>
                  </a:schemeClr>
                </a:solidFill>
              </a:rPr>
              <a:t>                  </a:t>
            </a:r>
          </a:p>
          <a:p>
            <a:pPr algn="r"/>
            <a:r>
              <a:rPr lang="es-MX" sz="2400" b="1" i="1" dirty="0" smtClean="0">
                <a:solidFill>
                  <a:schemeClr val="tx2">
                    <a:lumMod val="25000"/>
                  </a:schemeClr>
                </a:solidFill>
              </a:rPr>
              <a:t>APROBADA</a:t>
            </a:r>
            <a:r>
              <a:rPr lang="es-MX" sz="2400" b="1" i="1" dirty="0">
                <a:solidFill>
                  <a:schemeClr val="tx2">
                    <a:lumMod val="25000"/>
                  </a:schemeClr>
                </a:solidFill>
              </a:rPr>
              <a:t>.</a:t>
            </a:r>
            <a:endParaRPr lang="es-MX" sz="2400" dirty="0">
              <a:solidFill>
                <a:schemeClr val="tx2">
                  <a:lumMod val="25000"/>
                </a:schemeClr>
              </a:solidFill>
            </a:endParaRPr>
          </a:p>
          <a:p>
            <a:pPr marL="342900" indent="-342900">
              <a:buFont typeface="Arial" panose="020B0604020202020204" pitchFamily="34" charset="0"/>
              <a:buChar char="•"/>
            </a:pPr>
            <a:endParaRPr lang="es-MX" sz="2400" dirty="0">
              <a:solidFill>
                <a:schemeClr val="tx2">
                  <a:lumMod val="25000"/>
                </a:schemeClr>
              </a:solidFill>
            </a:endParaRPr>
          </a:p>
          <a:p>
            <a:pPr marL="342900" lvl="0" indent="-342900">
              <a:buFont typeface="Arial" panose="020B0604020202020204" pitchFamily="34" charset="0"/>
              <a:buChar char="•"/>
            </a:pPr>
            <a:r>
              <a:rPr lang="es-EC" sz="2400" b="1" dirty="0"/>
              <a:t>ORDENANZA SUSTITUTIVA DE INTEGRACIÓN Y FUNCIONAMIENTO DEL “CUERPO DE BOMBEROS GUARANDA” AL GOBIERNO AUTÓNOMO DESCENTRALIZADO DEL CANTÓN GUARANDA.</a:t>
            </a:r>
            <a:endParaRPr lang="en-US" sz="2400" dirty="0"/>
          </a:p>
          <a:p>
            <a:pPr algn="r"/>
            <a:r>
              <a:rPr lang="es-MX" sz="2400" b="1" i="1" dirty="0" smtClean="0">
                <a:solidFill>
                  <a:schemeClr val="tx2">
                    <a:lumMod val="25000"/>
                  </a:schemeClr>
                </a:solidFill>
              </a:rPr>
              <a:t>APROBADA EN EL 2026.</a:t>
            </a:r>
          </a:p>
          <a:p>
            <a:pPr marL="342900" indent="-342900">
              <a:buFont typeface="Arial" panose="020B0604020202020204" pitchFamily="34" charset="0"/>
              <a:buChar char="•"/>
            </a:pPr>
            <a:endParaRPr lang="es-MX" sz="2400" dirty="0" smtClean="0">
              <a:solidFill>
                <a:schemeClr val="tx2">
                  <a:lumMod val="25000"/>
                </a:schemeClr>
              </a:solidFill>
            </a:endParaRPr>
          </a:p>
          <a:p>
            <a:pPr marL="342900" indent="-342900">
              <a:buFont typeface="Arial" panose="020B0604020202020204" pitchFamily="34" charset="0"/>
              <a:buChar char="•"/>
            </a:pPr>
            <a:r>
              <a:rPr lang="es-MX" sz="2400" b="1" dirty="0" smtClean="0">
                <a:solidFill>
                  <a:schemeClr val="tx2">
                    <a:lumMod val="25000"/>
                  </a:schemeClr>
                </a:solidFill>
              </a:rPr>
              <a:t>12 PROPUESTAS </a:t>
            </a:r>
            <a:r>
              <a:rPr lang="es-MX" sz="2400" dirty="0" smtClean="0">
                <a:solidFill>
                  <a:schemeClr val="tx2">
                    <a:lumMod val="25000"/>
                  </a:schemeClr>
                </a:solidFill>
              </a:rPr>
              <a:t>MÁS DE PROYECTOS EN DESARROLLO</a:t>
            </a:r>
            <a:r>
              <a:rPr lang="es-MX" sz="2400" b="1" dirty="0" smtClean="0">
                <a:solidFill>
                  <a:schemeClr val="tx2">
                    <a:lumMod val="25000"/>
                  </a:schemeClr>
                </a:solidFill>
              </a:rPr>
              <a:t>.</a:t>
            </a:r>
          </a:p>
          <a:p>
            <a:pPr algn="r"/>
            <a:r>
              <a:rPr lang="es-MX" sz="2400" b="1" i="1" dirty="0" smtClean="0">
                <a:solidFill>
                  <a:schemeClr val="tx2">
                    <a:lumMod val="25000"/>
                  </a:schemeClr>
                </a:solidFill>
              </a:rPr>
              <a:t>EN ESPERA DE CRITERIOS Y ACCIONES ADMINISTRATIVAS.</a:t>
            </a:r>
            <a:endParaRPr lang="es-MX" sz="2400" dirty="0">
              <a:ea typeface="Barlow"/>
              <a:cs typeface="Barlow"/>
              <a:sym typeface="Barlow"/>
            </a:endParaRPr>
          </a:p>
        </p:txBody>
      </p:sp>
    </p:spTree>
    <p:extLst>
      <p:ext uri="{BB962C8B-B14F-4D97-AF65-F5344CB8AC3E}">
        <p14:creationId xmlns:p14="http://schemas.microsoft.com/office/powerpoint/2010/main" val="7990867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3297D-13B4-AE14-2516-F4C419F9D9F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D117CEB-3472-6475-E70B-DC14F11F89F0}"/>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pic>
        <p:nvPicPr>
          <p:cNvPr id="19" name="Imagen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8229622" cy="10287028"/>
          </a:xfrm>
          <a:prstGeom prst="rect">
            <a:avLst/>
          </a:prstGeom>
        </p:spPr>
      </p:pic>
      <p:grpSp>
        <p:nvGrpSpPr>
          <p:cNvPr id="3" name="Group 3">
            <a:extLst>
              <a:ext uri="{FF2B5EF4-FFF2-40B4-BE49-F238E27FC236}">
                <a16:creationId xmlns:a16="http://schemas.microsoft.com/office/drawing/2014/main" id="{39280B62-F3B1-1C37-9A7B-8A783BF4EBB6}"/>
              </a:ext>
            </a:extLst>
          </p:cNvPr>
          <p:cNvGrpSpPr/>
          <p:nvPr/>
        </p:nvGrpSpPr>
        <p:grpSpPr>
          <a:xfrm>
            <a:off x="8229622" y="0"/>
            <a:ext cx="10058378" cy="10286850"/>
            <a:chOff x="0" y="0"/>
            <a:chExt cx="20994400" cy="13716000"/>
          </a:xfrm>
          <a:solidFill>
            <a:srgbClr val="E3E3E3"/>
          </a:solidFill>
        </p:grpSpPr>
        <p:sp>
          <p:nvSpPr>
            <p:cNvPr id="4" name="Freeform 4">
              <a:extLst>
                <a:ext uri="{FF2B5EF4-FFF2-40B4-BE49-F238E27FC236}">
                  <a16:creationId xmlns:a16="http://schemas.microsoft.com/office/drawing/2014/main" id="{FE7803C9-794D-B92E-ACCF-026E6BC35A40}"/>
                </a:ext>
              </a:extLst>
            </p:cNvPr>
            <p:cNvSpPr/>
            <p:nvPr/>
          </p:nvSpPr>
          <p:spPr>
            <a:xfrm>
              <a:off x="0" y="0"/>
              <a:ext cx="20994370" cy="13716000"/>
            </a:xfrm>
            <a:custGeom>
              <a:avLst/>
              <a:gdLst/>
              <a:ahLst/>
              <a:cxnLst/>
              <a:rect l="l" t="t" r="r" b="b"/>
              <a:pathLst>
                <a:path w="20994370" h="13716000">
                  <a:moveTo>
                    <a:pt x="0" y="0"/>
                  </a:moveTo>
                  <a:lnTo>
                    <a:pt x="20994370" y="0"/>
                  </a:lnTo>
                  <a:lnTo>
                    <a:pt x="20994370" y="13716000"/>
                  </a:lnTo>
                  <a:lnTo>
                    <a:pt x="0" y="13716000"/>
                  </a:lnTo>
                  <a:close/>
                </a:path>
              </a:pathLst>
            </a:custGeom>
            <a:grpFill/>
          </p:spPr>
        </p:sp>
      </p:grpSp>
      <p:pic>
        <p:nvPicPr>
          <p:cNvPr id="17" name="Imagen 16">
            <a:extLst>
              <a:ext uri="{FF2B5EF4-FFF2-40B4-BE49-F238E27FC236}">
                <a16:creationId xmlns:a16="http://schemas.microsoft.com/office/drawing/2014/main" id="{F853FA52-3F97-0ACD-9B40-FF7F6C3A6CFC}"/>
              </a:ext>
            </a:extLst>
          </p:cNvPr>
          <p:cNvPicPr>
            <a:picLocks noChangeAspect="1"/>
          </p:cNvPicPr>
          <p:nvPr/>
        </p:nvPicPr>
        <p:blipFill>
          <a:blip r:embed="rId5">
            <a:alphaModFix amt="13000"/>
          </a:blip>
          <a:srcRect r="15380" b="15379"/>
          <a:stretch>
            <a:fillRect/>
          </a:stretch>
        </p:blipFill>
        <p:spPr>
          <a:xfrm>
            <a:off x="7772407" y="3498536"/>
            <a:ext cx="10453494" cy="5880090"/>
          </a:xfrm>
          <a:prstGeom prst="rect">
            <a:avLst/>
          </a:prstGeom>
        </p:spPr>
      </p:pic>
      <p:grpSp>
        <p:nvGrpSpPr>
          <p:cNvPr id="5" name="Group 5">
            <a:extLst>
              <a:ext uri="{FF2B5EF4-FFF2-40B4-BE49-F238E27FC236}">
                <a16:creationId xmlns:a16="http://schemas.microsoft.com/office/drawing/2014/main" id="{007FD9AD-74DF-3C6D-09E1-B5C5A87F3B32}"/>
              </a:ext>
            </a:extLst>
          </p:cNvPr>
          <p:cNvGrpSpPr/>
          <p:nvPr/>
        </p:nvGrpSpPr>
        <p:grpSpPr>
          <a:xfrm>
            <a:off x="17500600" y="8712250"/>
            <a:ext cx="787200" cy="787200"/>
            <a:chOff x="0" y="0"/>
            <a:chExt cx="1049600" cy="1049600"/>
          </a:xfrm>
        </p:grpSpPr>
        <p:sp>
          <p:nvSpPr>
            <p:cNvPr id="6" name="Freeform 6">
              <a:extLst>
                <a:ext uri="{FF2B5EF4-FFF2-40B4-BE49-F238E27FC236}">
                  <a16:creationId xmlns:a16="http://schemas.microsoft.com/office/drawing/2014/main" id="{4DBF4ACC-525D-4C4B-803A-B95ED7E28DB9}"/>
                </a:ext>
              </a:extLst>
            </p:cNvPr>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7" name="Group 7">
            <a:extLst>
              <a:ext uri="{FF2B5EF4-FFF2-40B4-BE49-F238E27FC236}">
                <a16:creationId xmlns:a16="http://schemas.microsoft.com/office/drawing/2014/main" id="{58E2BFAF-F75F-9287-C5CF-B47F09530DC7}"/>
              </a:ext>
            </a:extLst>
          </p:cNvPr>
          <p:cNvGrpSpPr/>
          <p:nvPr/>
        </p:nvGrpSpPr>
        <p:grpSpPr>
          <a:xfrm>
            <a:off x="533400" y="8712250"/>
            <a:ext cx="16129543" cy="1215566"/>
            <a:chOff x="0" y="0"/>
            <a:chExt cx="19944800" cy="1049600"/>
          </a:xfrm>
        </p:grpSpPr>
        <p:sp>
          <p:nvSpPr>
            <p:cNvPr id="8" name="Freeform 8">
              <a:extLst>
                <a:ext uri="{FF2B5EF4-FFF2-40B4-BE49-F238E27FC236}">
                  <a16:creationId xmlns:a16="http://schemas.microsoft.com/office/drawing/2014/main" id="{B0A54F69-351D-0808-20A2-D70740957712}"/>
                </a:ext>
              </a:extLst>
            </p:cNvPr>
            <p:cNvSpPr/>
            <p:nvPr/>
          </p:nvSpPr>
          <p:spPr>
            <a:xfrm>
              <a:off x="0" y="0"/>
              <a:ext cx="19944842" cy="1049655"/>
            </a:xfrm>
            <a:custGeom>
              <a:avLst/>
              <a:gdLst/>
              <a:ahLst/>
              <a:cxnLst/>
              <a:rect l="l" t="t" r="r" b="b"/>
              <a:pathLst>
                <a:path w="19944842" h="1049655">
                  <a:moveTo>
                    <a:pt x="0" y="0"/>
                  </a:moveTo>
                  <a:lnTo>
                    <a:pt x="19944842" y="0"/>
                  </a:lnTo>
                  <a:lnTo>
                    <a:pt x="19944842" y="1049655"/>
                  </a:lnTo>
                  <a:lnTo>
                    <a:pt x="0" y="1049655"/>
                  </a:lnTo>
                  <a:close/>
                </a:path>
              </a:pathLst>
            </a:custGeom>
            <a:solidFill>
              <a:srgbClr val="E48312"/>
            </a:solidFill>
          </p:spPr>
        </p:sp>
      </p:grpSp>
      <p:grpSp>
        <p:nvGrpSpPr>
          <p:cNvPr id="9" name="Group 9">
            <a:extLst>
              <a:ext uri="{FF2B5EF4-FFF2-40B4-BE49-F238E27FC236}">
                <a16:creationId xmlns:a16="http://schemas.microsoft.com/office/drawing/2014/main" id="{0C01E8A0-484D-8DD8-1159-4542BC95C224}"/>
              </a:ext>
            </a:extLst>
          </p:cNvPr>
          <p:cNvGrpSpPr/>
          <p:nvPr/>
        </p:nvGrpSpPr>
        <p:grpSpPr>
          <a:xfrm>
            <a:off x="15468630" y="8705306"/>
            <a:ext cx="1194348" cy="1222574"/>
            <a:chOff x="0" y="0"/>
            <a:chExt cx="1049600" cy="1049600"/>
          </a:xfrm>
        </p:grpSpPr>
        <p:sp>
          <p:nvSpPr>
            <p:cNvPr id="10" name="Freeform 10">
              <a:extLst>
                <a:ext uri="{FF2B5EF4-FFF2-40B4-BE49-F238E27FC236}">
                  <a16:creationId xmlns:a16="http://schemas.microsoft.com/office/drawing/2014/main" id="{53EA9E8B-D678-7A6F-224E-20E2B3DF0140}"/>
                </a:ext>
              </a:extLst>
            </p:cNvPr>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FFFF">
                <a:alpha val="27451"/>
              </a:srgbClr>
            </a:solidFill>
          </p:spPr>
        </p:sp>
      </p:grpSp>
      <p:grpSp>
        <p:nvGrpSpPr>
          <p:cNvPr id="11" name="Group 11">
            <a:extLst>
              <a:ext uri="{FF2B5EF4-FFF2-40B4-BE49-F238E27FC236}">
                <a16:creationId xmlns:a16="http://schemas.microsoft.com/office/drawing/2014/main" id="{13606760-6B25-D0CD-7DE9-69DEFE98CE60}"/>
              </a:ext>
            </a:extLst>
          </p:cNvPr>
          <p:cNvGrpSpPr>
            <a:grpSpLocks noChangeAspect="1"/>
          </p:cNvGrpSpPr>
          <p:nvPr/>
        </p:nvGrpSpPr>
        <p:grpSpPr>
          <a:xfrm>
            <a:off x="15569172" y="8800217"/>
            <a:ext cx="981268" cy="1015520"/>
            <a:chOff x="0" y="0"/>
            <a:chExt cx="1049600" cy="1086237"/>
          </a:xfrm>
        </p:grpSpPr>
        <p:sp>
          <p:nvSpPr>
            <p:cNvPr id="12" name="Freeform 12" descr="Dibujo con letras blancas  El contenido generado por IA puede ser incorrecto.">
              <a:extLst>
                <a:ext uri="{FF2B5EF4-FFF2-40B4-BE49-F238E27FC236}">
                  <a16:creationId xmlns:a16="http://schemas.microsoft.com/office/drawing/2014/main" id="{C66AED5E-018C-6D36-EACA-C3B13F139A26}"/>
                </a:ext>
              </a:extLst>
            </p:cNvPr>
            <p:cNvSpPr/>
            <p:nvPr/>
          </p:nvSpPr>
          <p:spPr>
            <a:xfrm>
              <a:off x="0" y="0"/>
              <a:ext cx="1049655" cy="1086231"/>
            </a:xfrm>
            <a:custGeom>
              <a:avLst/>
              <a:gdLst/>
              <a:ahLst/>
              <a:cxnLst/>
              <a:rect l="l" t="t" r="r" b="b"/>
              <a:pathLst>
                <a:path w="1049655" h="1086231">
                  <a:moveTo>
                    <a:pt x="0" y="0"/>
                  </a:moveTo>
                  <a:lnTo>
                    <a:pt x="1049655" y="0"/>
                  </a:lnTo>
                  <a:lnTo>
                    <a:pt x="1049655" y="1086231"/>
                  </a:lnTo>
                  <a:lnTo>
                    <a:pt x="0" y="1086231"/>
                  </a:lnTo>
                  <a:lnTo>
                    <a:pt x="0" y="0"/>
                  </a:lnTo>
                  <a:close/>
                </a:path>
              </a:pathLst>
            </a:custGeom>
            <a:blipFill>
              <a:blip r:embed="rId6"/>
              <a:stretch>
                <a:fillRect l="-350614" r="5" b="-2"/>
              </a:stretch>
            </a:blipFill>
          </p:spPr>
        </p:sp>
      </p:grpSp>
      <p:sp>
        <p:nvSpPr>
          <p:cNvPr id="13" name="TextBox 13">
            <a:extLst>
              <a:ext uri="{FF2B5EF4-FFF2-40B4-BE49-F238E27FC236}">
                <a16:creationId xmlns:a16="http://schemas.microsoft.com/office/drawing/2014/main" id="{01F2C83C-F386-F6C0-30B1-5CCDFE081148}"/>
              </a:ext>
            </a:extLst>
          </p:cNvPr>
          <p:cNvSpPr txBox="1"/>
          <p:nvPr/>
        </p:nvSpPr>
        <p:spPr>
          <a:xfrm>
            <a:off x="973291" y="8824925"/>
            <a:ext cx="14166150" cy="974626"/>
          </a:xfrm>
          <a:prstGeom prst="rect">
            <a:avLst/>
          </a:prstGeom>
        </p:spPr>
        <p:txBody>
          <a:bodyPr lIns="0" tIns="0" rIns="0" bIns="0" rtlCol="0" anchor="t">
            <a:spAutoFit/>
          </a:bodyPr>
          <a:lstStyle/>
          <a:p>
            <a:pPr>
              <a:lnSpc>
                <a:spcPts val="3840"/>
              </a:lnSpc>
            </a:pPr>
            <a:r>
              <a:rPr lang="es-MX" sz="3200" b="1" dirty="0">
                <a:solidFill>
                  <a:schemeClr val="bg1"/>
                </a:solidFill>
              </a:rPr>
              <a:t>c) Comisiones, Delegaciones, Representaciones</a:t>
            </a:r>
            <a:endParaRPr lang="en-US" sz="3200" b="1" dirty="0">
              <a:solidFill>
                <a:schemeClr val="bg1"/>
              </a:solidFill>
              <a:ea typeface="Arimo Bold"/>
              <a:cs typeface="Arimo Bold"/>
              <a:sym typeface="Arimo Bold"/>
            </a:endParaRPr>
          </a:p>
          <a:p>
            <a:pPr algn="l">
              <a:lnSpc>
                <a:spcPts val="3840"/>
              </a:lnSpc>
            </a:pPr>
            <a:r>
              <a:rPr lang="en-US" sz="2800" b="1" dirty="0" smtClean="0">
                <a:solidFill>
                  <a:srgbClr val="FFFFFF"/>
                </a:solidFill>
                <a:ea typeface="Cambria" panose="02040503050406030204" pitchFamily="18" charset="0"/>
                <a:cs typeface="Barlow"/>
                <a:sym typeface="Barlow"/>
              </a:rPr>
              <a:t>COMISIÓN DE SERVICIOS SOCIALES Y CULTURALES / COMISIÓN DE PARTICIPPACIÓN CIUDADANA</a:t>
            </a:r>
            <a:endParaRPr lang="en-US" sz="2800" b="1" dirty="0">
              <a:solidFill>
                <a:srgbClr val="FFFFFF"/>
              </a:solidFill>
              <a:ea typeface="Cambria" panose="02040503050406030204" pitchFamily="18" charset="0"/>
              <a:cs typeface="Barlow"/>
              <a:sym typeface="Barlow"/>
            </a:endParaRPr>
          </a:p>
        </p:txBody>
      </p:sp>
      <p:grpSp>
        <p:nvGrpSpPr>
          <p:cNvPr id="14" name="Group 14">
            <a:extLst>
              <a:ext uri="{FF2B5EF4-FFF2-40B4-BE49-F238E27FC236}">
                <a16:creationId xmlns:a16="http://schemas.microsoft.com/office/drawing/2014/main" id="{5198B57A-D7E8-FC3D-02B5-A47AC8916F9E}"/>
              </a:ext>
            </a:extLst>
          </p:cNvPr>
          <p:cNvGrpSpPr/>
          <p:nvPr/>
        </p:nvGrpSpPr>
        <p:grpSpPr>
          <a:xfrm>
            <a:off x="17500800" y="8712450"/>
            <a:ext cx="787200" cy="787200"/>
            <a:chOff x="0" y="0"/>
            <a:chExt cx="1049600" cy="1049600"/>
          </a:xfrm>
        </p:grpSpPr>
        <p:sp>
          <p:nvSpPr>
            <p:cNvPr id="15" name="Freeform 15">
              <a:extLst>
                <a:ext uri="{FF2B5EF4-FFF2-40B4-BE49-F238E27FC236}">
                  <a16:creationId xmlns:a16="http://schemas.microsoft.com/office/drawing/2014/main" id="{A739C594-4E55-67A5-1798-690DD833B102}"/>
                </a:ext>
              </a:extLst>
            </p:cNvPr>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16" name="TextBox 16">
              <a:extLst>
                <a:ext uri="{FF2B5EF4-FFF2-40B4-BE49-F238E27FC236}">
                  <a16:creationId xmlns:a16="http://schemas.microsoft.com/office/drawing/2014/main" id="{9CEB042E-B373-0235-001F-4FAFF372ABE7}"/>
                </a:ext>
              </a:extLst>
            </p:cNvPr>
            <p:cNvSpPr txBox="1"/>
            <p:nvPr/>
          </p:nvSpPr>
          <p:spPr>
            <a:xfrm>
              <a:off x="0" y="-9525"/>
              <a:ext cx="1049600" cy="1059125"/>
            </a:xfrm>
            <a:prstGeom prst="rect">
              <a:avLst/>
            </a:prstGeom>
          </p:spPr>
          <p:txBody>
            <a:bodyPr lIns="0" tIns="0" rIns="0" bIns="0" rtlCol="0" anchor="ctr"/>
            <a:lstStyle/>
            <a:p>
              <a:pPr algn="ctr">
                <a:lnSpc>
                  <a:spcPts val="2879"/>
                </a:lnSpc>
              </a:pPr>
              <a:r>
                <a:rPr lang="en-US" sz="2400" b="1" dirty="0">
                  <a:solidFill>
                    <a:srgbClr val="FFFFFF"/>
                  </a:solidFill>
                  <a:latin typeface="Barlow Bold"/>
                  <a:ea typeface="Barlow Bold"/>
                  <a:cs typeface="Barlow Bold"/>
                  <a:sym typeface="Barlow Bold"/>
                </a:rPr>
                <a:t>8</a:t>
              </a:r>
            </a:p>
          </p:txBody>
        </p:sp>
      </p:grpSp>
      <p:sp>
        <p:nvSpPr>
          <p:cNvPr id="18" name="Marcador de texto 5">
            <a:extLst>
              <a:ext uri="{FF2B5EF4-FFF2-40B4-BE49-F238E27FC236}">
                <a16:creationId xmlns:a16="http://schemas.microsoft.com/office/drawing/2014/main" id="{8BF4005F-BC3F-D1AD-7105-BFEA6E54B717}"/>
              </a:ext>
            </a:extLst>
          </p:cNvPr>
          <p:cNvSpPr txBox="1">
            <a:spLocks/>
          </p:cNvSpPr>
          <p:nvPr/>
        </p:nvSpPr>
        <p:spPr>
          <a:xfrm>
            <a:off x="8763000" y="473484"/>
            <a:ext cx="8839200" cy="809901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s-MX" sz="2400" b="1" dirty="0"/>
              <a:t>PRIMER </a:t>
            </a:r>
            <a:r>
              <a:rPr lang="es-MX" sz="2400" b="1" dirty="0" smtClean="0"/>
              <a:t>VOCAL</a:t>
            </a:r>
            <a:r>
              <a:rPr lang="en-US" sz="2400" dirty="0"/>
              <a:t> </a:t>
            </a:r>
            <a:r>
              <a:rPr lang="en-US" sz="2400" dirty="0" smtClean="0"/>
              <a:t>/ </a:t>
            </a:r>
            <a:r>
              <a:rPr lang="es-MX" sz="2400" b="1" dirty="0" smtClean="0"/>
              <a:t>COMISIÓN </a:t>
            </a:r>
            <a:r>
              <a:rPr lang="es-MX" sz="2400" b="1" dirty="0"/>
              <a:t>DE CULTURA</a:t>
            </a:r>
            <a:endParaRPr lang="en-US" sz="2400" dirty="0"/>
          </a:p>
          <a:p>
            <a:pPr lvl="0"/>
            <a:r>
              <a:rPr lang="es-MX" sz="2200" b="1" dirty="0" smtClean="0"/>
              <a:t>REGLAMENTO </a:t>
            </a:r>
            <a:r>
              <a:rPr lang="es-MX" sz="2200" b="1" dirty="0"/>
              <a:t>INTERNO SUSTITUTIVO DEL MUSEO DEL CARNAVAL DEL CANTÓN GUARANDA. </a:t>
            </a:r>
            <a:endParaRPr lang="en-US" sz="2200" b="1" dirty="0"/>
          </a:p>
          <a:p>
            <a:pPr marL="0" indent="0" algn="r">
              <a:buNone/>
            </a:pPr>
            <a:r>
              <a:rPr lang="es-MX" sz="2200" b="1" i="1" dirty="0" smtClean="0"/>
              <a:t>APROBADA.</a:t>
            </a:r>
            <a:endParaRPr lang="en-US" sz="2200" dirty="0" smtClean="0"/>
          </a:p>
          <a:p>
            <a:pPr lvl="0"/>
            <a:r>
              <a:rPr lang="es-MX" sz="2200" b="1" dirty="0" smtClean="0"/>
              <a:t>ORDENANZA </a:t>
            </a:r>
            <a:r>
              <a:rPr lang="es-MX" sz="2200" b="1" dirty="0"/>
              <a:t>SUSTITUTIVA QUE REGULA, PLANIFICA, CONTROLA Y GESTIONA LAS FACULTADES Y ATRIBUCIONES PARA EL DESARROLLO DE LAS ACTIVIDADES TURÍSTICAS EN EL CANTÓN GUARANDA.</a:t>
            </a:r>
            <a:endParaRPr lang="en-US" sz="2200" dirty="0"/>
          </a:p>
          <a:p>
            <a:pPr marL="0" indent="0" algn="r">
              <a:buNone/>
            </a:pPr>
            <a:r>
              <a:rPr lang="es-MX" sz="2200" b="1" i="1" dirty="0" smtClean="0"/>
              <a:t>APROBADA. </a:t>
            </a:r>
            <a:endParaRPr lang="en-US" sz="2200" dirty="0" smtClean="0"/>
          </a:p>
          <a:p>
            <a:pPr marL="0" indent="0">
              <a:buNone/>
            </a:pPr>
            <a:r>
              <a:rPr lang="es-MX" sz="2200" dirty="0"/>
              <a:t> </a:t>
            </a:r>
            <a:r>
              <a:rPr lang="es-MX" sz="2200" dirty="0" smtClean="0"/>
              <a:t>Propuesta </a:t>
            </a:r>
            <a:r>
              <a:rPr lang="es-MX" sz="2200" dirty="0"/>
              <a:t>de Proyecto de </a:t>
            </a:r>
            <a:r>
              <a:rPr lang="es-MX" sz="2200" b="1" dirty="0"/>
              <a:t>ORDENANZA SUSTITUTIVA A LA CREACIÓN Y FUNCIONAMIENTO DEL CENTRO DE ACCIÓN SOCIAL MUNICIPAL DE GUARANDA. </a:t>
            </a:r>
            <a:endParaRPr lang="en-US" sz="2200" dirty="0"/>
          </a:p>
          <a:p>
            <a:pPr marL="0" indent="0" algn="r">
              <a:buNone/>
            </a:pPr>
            <a:r>
              <a:rPr lang="es-MX" sz="2200" b="1" i="1" dirty="0" smtClean="0"/>
              <a:t>En </a:t>
            </a:r>
            <a:r>
              <a:rPr lang="es-MX" sz="2200" b="1" i="1" dirty="0"/>
              <a:t>desarrollo. </a:t>
            </a:r>
            <a:r>
              <a:rPr lang="es-MX" sz="2200" b="1" i="1" dirty="0" smtClean="0"/>
              <a:t>APROBADA EN PRIMER DEBATE.</a:t>
            </a:r>
          </a:p>
          <a:p>
            <a:pPr marL="0" indent="0" algn="r">
              <a:buNone/>
            </a:pPr>
            <a:endParaRPr lang="en-US" sz="2200" dirty="0"/>
          </a:p>
          <a:p>
            <a:r>
              <a:rPr lang="es-MX" sz="2200" b="1" dirty="0"/>
              <a:t>4 PROPUESTAS MÁS DE </a:t>
            </a:r>
            <a:r>
              <a:rPr lang="es-MX" sz="2200" b="1" dirty="0" smtClean="0"/>
              <a:t>PROYECTOS </a:t>
            </a:r>
            <a:r>
              <a:rPr lang="es-MX" sz="2200" b="1" dirty="0"/>
              <a:t>EN DESARROLLO</a:t>
            </a:r>
            <a:endParaRPr lang="en-US" sz="2200" dirty="0"/>
          </a:p>
          <a:p>
            <a:pPr marL="0" indent="0">
              <a:buNone/>
            </a:pPr>
            <a:endParaRPr lang="en-US" sz="2200" dirty="0"/>
          </a:p>
          <a:p>
            <a:pPr marL="0" indent="0" algn="ctr">
              <a:buNone/>
            </a:pPr>
            <a:r>
              <a:rPr lang="es-MX" sz="2400" b="1" dirty="0"/>
              <a:t>SEGUNDA VOCAL </a:t>
            </a:r>
            <a:r>
              <a:rPr lang="es-MX" sz="2400" b="1" dirty="0" smtClean="0"/>
              <a:t>/ COMISIÓN </a:t>
            </a:r>
            <a:r>
              <a:rPr lang="es-MX" sz="2400" b="1" dirty="0"/>
              <a:t>DE PARTICIPACIÓN CIUDADANA</a:t>
            </a:r>
            <a:endParaRPr lang="en-US" sz="2400" dirty="0"/>
          </a:p>
          <a:p>
            <a:pPr lvl="0"/>
            <a:r>
              <a:rPr lang="es-MX" sz="2200" dirty="0" smtClean="0"/>
              <a:t>Propuesta </a:t>
            </a:r>
            <a:r>
              <a:rPr lang="es-MX" sz="2200" dirty="0"/>
              <a:t>de Proyecto de </a:t>
            </a:r>
            <a:r>
              <a:rPr lang="es-MX" sz="2200" b="1" dirty="0"/>
              <a:t>ORDENANZA QUE REGULA LA ORGANIZACIÓN Y REGISTRO DE LOS COMITÉS Y FEDERACIÓN ÚNICA DE BARRIOS DE LA CIUDAD DE GUARANDA. </a:t>
            </a:r>
            <a:endParaRPr lang="es-MX" sz="2200" b="1" dirty="0" smtClean="0"/>
          </a:p>
          <a:p>
            <a:pPr marL="0" lvl="0" indent="0" algn="r">
              <a:buNone/>
            </a:pPr>
            <a:r>
              <a:rPr lang="es-MX" sz="2200" b="1" i="1" dirty="0" smtClean="0"/>
              <a:t>En espera. APROBADA EN PRIMER DEBATE.</a:t>
            </a:r>
            <a:endParaRPr lang="es-MX" sz="2200" i="1" dirty="0" smtClean="0">
              <a:solidFill>
                <a:schemeClr val="tx2">
                  <a:lumMod val="25000"/>
                </a:schemeClr>
              </a:solidFill>
            </a:endParaRPr>
          </a:p>
          <a:p>
            <a:pPr marL="0" indent="0">
              <a:buNone/>
              <a:tabLst>
                <a:tab pos="269875" algn="l"/>
              </a:tabLst>
            </a:pPr>
            <a:endParaRPr lang="es-MX" sz="2200" dirty="0" smtClean="0">
              <a:solidFill>
                <a:schemeClr val="tx2">
                  <a:lumMod val="25000"/>
                </a:schemeClr>
              </a:solidFill>
            </a:endParaRPr>
          </a:p>
          <a:p>
            <a:pPr marL="171450" indent="-171450"/>
            <a:endParaRPr lang="en-US" sz="2200" dirty="0">
              <a:solidFill>
                <a:schemeClr val="tx2">
                  <a:lumMod val="25000"/>
                </a:schemeClr>
              </a:solidFill>
            </a:endParaRPr>
          </a:p>
        </p:txBody>
      </p:sp>
    </p:spTree>
    <p:extLst>
      <p:ext uri="{BB962C8B-B14F-4D97-AF65-F5344CB8AC3E}">
        <p14:creationId xmlns:p14="http://schemas.microsoft.com/office/powerpoint/2010/main" val="33678316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grpSp>
        <p:nvGrpSpPr>
          <p:cNvPr id="3" name="Group 3"/>
          <p:cNvGrpSpPr/>
          <p:nvPr/>
        </p:nvGrpSpPr>
        <p:grpSpPr>
          <a:xfrm>
            <a:off x="2542200" y="-150"/>
            <a:ext cx="15745800" cy="10287000"/>
            <a:chOff x="0" y="0"/>
            <a:chExt cx="20994400" cy="13716000"/>
          </a:xfrm>
          <a:solidFill>
            <a:srgbClr val="E3E3E3"/>
          </a:solidFill>
        </p:grpSpPr>
        <p:sp>
          <p:nvSpPr>
            <p:cNvPr id="4" name="Freeform 4"/>
            <p:cNvSpPr/>
            <p:nvPr/>
          </p:nvSpPr>
          <p:spPr>
            <a:xfrm>
              <a:off x="0" y="0"/>
              <a:ext cx="20994370" cy="13716000"/>
            </a:xfrm>
            <a:custGeom>
              <a:avLst/>
              <a:gdLst/>
              <a:ahLst/>
              <a:cxnLst/>
              <a:rect l="l" t="t" r="r" b="b"/>
              <a:pathLst>
                <a:path w="20994370" h="13716000">
                  <a:moveTo>
                    <a:pt x="0" y="0"/>
                  </a:moveTo>
                  <a:lnTo>
                    <a:pt x="20994370" y="0"/>
                  </a:lnTo>
                  <a:lnTo>
                    <a:pt x="20994370" y="13716000"/>
                  </a:lnTo>
                  <a:lnTo>
                    <a:pt x="0" y="13716000"/>
                  </a:lnTo>
                  <a:close/>
                </a:path>
              </a:pathLst>
            </a:custGeom>
            <a:grpFill/>
          </p:spPr>
        </p:sp>
      </p:grpSp>
      <p:pic>
        <p:nvPicPr>
          <p:cNvPr id="17" name="Imagen 16">
            <a:extLst>
              <a:ext uri="{FF2B5EF4-FFF2-40B4-BE49-F238E27FC236}">
                <a16:creationId xmlns:a16="http://schemas.microsoft.com/office/drawing/2014/main" id="{F853FA52-3F97-0ACD-9B40-FF7F6C3A6CFC}"/>
              </a:ext>
            </a:extLst>
          </p:cNvPr>
          <p:cNvPicPr>
            <a:picLocks noChangeAspect="1"/>
          </p:cNvPicPr>
          <p:nvPr/>
        </p:nvPicPr>
        <p:blipFill>
          <a:blip r:embed="rId4">
            <a:alphaModFix amt="13000"/>
          </a:blip>
          <a:srcRect r="15380" b="15379"/>
          <a:stretch>
            <a:fillRect/>
          </a:stretch>
        </p:blipFill>
        <p:spPr>
          <a:xfrm>
            <a:off x="2514600" y="1409700"/>
            <a:ext cx="15711301" cy="8837606"/>
          </a:xfrm>
          <a:prstGeom prst="rect">
            <a:avLst/>
          </a:prstGeom>
        </p:spPr>
      </p:pic>
      <p:grpSp>
        <p:nvGrpSpPr>
          <p:cNvPr id="5" name="Group 5"/>
          <p:cNvGrpSpPr/>
          <p:nvPr/>
        </p:nvGrpSpPr>
        <p:grpSpPr>
          <a:xfrm>
            <a:off x="17500600" y="8712250"/>
            <a:ext cx="787200" cy="787200"/>
            <a:chOff x="0" y="0"/>
            <a:chExt cx="1049600" cy="1049600"/>
          </a:xfrm>
        </p:grpSpPr>
        <p:sp>
          <p:nvSpPr>
            <p:cNvPr id="6" name="Freeform 6"/>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7" name="Group 7"/>
          <p:cNvGrpSpPr/>
          <p:nvPr/>
        </p:nvGrpSpPr>
        <p:grpSpPr>
          <a:xfrm>
            <a:off x="1755000" y="8712250"/>
            <a:ext cx="14958600" cy="787200"/>
            <a:chOff x="0" y="0"/>
            <a:chExt cx="19944800" cy="1049600"/>
          </a:xfrm>
        </p:grpSpPr>
        <p:sp>
          <p:nvSpPr>
            <p:cNvPr id="8" name="Freeform 8"/>
            <p:cNvSpPr/>
            <p:nvPr/>
          </p:nvSpPr>
          <p:spPr>
            <a:xfrm>
              <a:off x="0" y="0"/>
              <a:ext cx="19944842" cy="1049655"/>
            </a:xfrm>
            <a:custGeom>
              <a:avLst/>
              <a:gdLst/>
              <a:ahLst/>
              <a:cxnLst/>
              <a:rect l="l" t="t" r="r" b="b"/>
              <a:pathLst>
                <a:path w="19944842" h="1049655">
                  <a:moveTo>
                    <a:pt x="0" y="0"/>
                  </a:moveTo>
                  <a:lnTo>
                    <a:pt x="19944842" y="0"/>
                  </a:lnTo>
                  <a:lnTo>
                    <a:pt x="19944842" y="1049655"/>
                  </a:lnTo>
                  <a:lnTo>
                    <a:pt x="0" y="1049655"/>
                  </a:lnTo>
                  <a:close/>
                </a:path>
              </a:pathLst>
            </a:custGeom>
            <a:solidFill>
              <a:srgbClr val="E48312"/>
            </a:solidFill>
          </p:spPr>
        </p:sp>
      </p:grpSp>
      <p:grpSp>
        <p:nvGrpSpPr>
          <p:cNvPr id="9" name="Group 9"/>
          <p:cNvGrpSpPr/>
          <p:nvPr/>
        </p:nvGrpSpPr>
        <p:grpSpPr>
          <a:xfrm>
            <a:off x="15926400" y="8712250"/>
            <a:ext cx="787200" cy="787200"/>
            <a:chOff x="0" y="0"/>
            <a:chExt cx="1049600" cy="1049600"/>
          </a:xfrm>
        </p:grpSpPr>
        <p:sp>
          <p:nvSpPr>
            <p:cNvPr id="10" name="Freeform 10"/>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FFFF">
                <a:alpha val="27451"/>
              </a:srgbClr>
            </a:solidFill>
          </p:spPr>
        </p:sp>
      </p:grpSp>
      <p:grpSp>
        <p:nvGrpSpPr>
          <p:cNvPr id="11" name="Group 11"/>
          <p:cNvGrpSpPr>
            <a:grpSpLocks noChangeAspect="1"/>
          </p:cNvGrpSpPr>
          <p:nvPr/>
        </p:nvGrpSpPr>
        <p:grpSpPr>
          <a:xfrm>
            <a:off x="15906182" y="8694682"/>
            <a:ext cx="787200" cy="814678"/>
            <a:chOff x="0" y="0"/>
            <a:chExt cx="1049655" cy="1086231"/>
          </a:xfrm>
        </p:grpSpPr>
        <p:sp>
          <p:nvSpPr>
            <p:cNvPr id="12" name="Freeform 12" descr="Dibujo con letras blancas  El contenido generado por IA puede ser incorrecto."/>
            <p:cNvSpPr/>
            <p:nvPr/>
          </p:nvSpPr>
          <p:spPr>
            <a:xfrm>
              <a:off x="0" y="0"/>
              <a:ext cx="1049655" cy="1086231"/>
            </a:xfrm>
            <a:custGeom>
              <a:avLst/>
              <a:gdLst/>
              <a:ahLst/>
              <a:cxnLst/>
              <a:rect l="l" t="t" r="r" b="b"/>
              <a:pathLst>
                <a:path w="1049655" h="1086231">
                  <a:moveTo>
                    <a:pt x="0" y="0"/>
                  </a:moveTo>
                  <a:lnTo>
                    <a:pt x="1049655" y="0"/>
                  </a:lnTo>
                  <a:lnTo>
                    <a:pt x="1049655" y="1086231"/>
                  </a:lnTo>
                  <a:lnTo>
                    <a:pt x="0" y="1086231"/>
                  </a:lnTo>
                  <a:lnTo>
                    <a:pt x="0" y="0"/>
                  </a:lnTo>
                  <a:close/>
                </a:path>
              </a:pathLst>
            </a:custGeom>
            <a:blipFill>
              <a:blip r:embed="rId5"/>
              <a:stretch>
                <a:fillRect l="-350614" r="5" b="-2"/>
              </a:stretch>
            </a:blipFill>
          </p:spPr>
        </p:sp>
      </p:grpSp>
      <p:sp>
        <p:nvSpPr>
          <p:cNvPr id="13" name="TextBox 13"/>
          <p:cNvSpPr txBox="1"/>
          <p:nvPr/>
        </p:nvSpPr>
        <p:spPr>
          <a:xfrm>
            <a:off x="2165902" y="8835612"/>
            <a:ext cx="14166150" cy="487313"/>
          </a:xfrm>
          <a:prstGeom prst="rect">
            <a:avLst/>
          </a:prstGeom>
        </p:spPr>
        <p:txBody>
          <a:bodyPr lIns="0" tIns="0" rIns="0" bIns="0" rtlCol="0" anchor="t">
            <a:spAutoFit/>
          </a:bodyPr>
          <a:lstStyle/>
          <a:p>
            <a:pPr>
              <a:lnSpc>
                <a:spcPts val="3840"/>
              </a:lnSpc>
            </a:pPr>
            <a:r>
              <a:rPr lang="es-MX" sz="3200" b="1" dirty="0">
                <a:solidFill>
                  <a:schemeClr val="bg1"/>
                </a:solidFill>
              </a:rPr>
              <a:t>c) Comisiones, Delegaciones, </a:t>
            </a:r>
            <a:r>
              <a:rPr lang="es-MX" sz="3200" b="1" dirty="0" smtClean="0">
                <a:solidFill>
                  <a:schemeClr val="bg1"/>
                </a:solidFill>
              </a:rPr>
              <a:t>Representaciones / </a:t>
            </a:r>
            <a:r>
              <a:rPr lang="es-MX" sz="2800" b="1" dirty="0" smtClean="0">
                <a:solidFill>
                  <a:schemeClr val="bg1"/>
                </a:solidFill>
              </a:rPr>
              <a:t>DELEGADA DE LA VIVIENDA</a:t>
            </a:r>
            <a:endParaRPr lang="es-MX" sz="2800" b="1" dirty="0">
              <a:solidFill>
                <a:schemeClr val="bg1"/>
              </a:solidFill>
            </a:endParaRPr>
          </a:p>
        </p:txBody>
      </p:sp>
      <p:grpSp>
        <p:nvGrpSpPr>
          <p:cNvPr id="14" name="Group 14"/>
          <p:cNvGrpSpPr/>
          <p:nvPr/>
        </p:nvGrpSpPr>
        <p:grpSpPr>
          <a:xfrm>
            <a:off x="17500800" y="8712450"/>
            <a:ext cx="787200" cy="787200"/>
            <a:chOff x="0" y="0"/>
            <a:chExt cx="1049600" cy="1049600"/>
          </a:xfrm>
        </p:grpSpPr>
        <p:sp>
          <p:nvSpPr>
            <p:cNvPr id="15" name="Freeform 15"/>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16" name="TextBox 16"/>
            <p:cNvSpPr txBox="1"/>
            <p:nvPr/>
          </p:nvSpPr>
          <p:spPr>
            <a:xfrm>
              <a:off x="0" y="-9525"/>
              <a:ext cx="1049600" cy="1059125"/>
            </a:xfrm>
            <a:prstGeom prst="rect">
              <a:avLst/>
            </a:prstGeom>
          </p:spPr>
          <p:txBody>
            <a:bodyPr lIns="0" tIns="0" rIns="0" bIns="0" rtlCol="0" anchor="ctr"/>
            <a:lstStyle/>
            <a:p>
              <a:pPr algn="ctr">
                <a:lnSpc>
                  <a:spcPts val="2879"/>
                </a:lnSpc>
              </a:pPr>
              <a:r>
                <a:rPr lang="en-US" sz="2400" b="1" dirty="0">
                  <a:solidFill>
                    <a:srgbClr val="FFFFFF"/>
                  </a:solidFill>
                  <a:latin typeface="Barlow Bold"/>
                  <a:ea typeface="Barlow Bold"/>
                  <a:cs typeface="Barlow Bold"/>
                  <a:sym typeface="Barlow Bold"/>
                </a:rPr>
                <a:t>10</a:t>
              </a:r>
            </a:p>
          </p:txBody>
        </p:sp>
      </p:grpSp>
      <p:sp>
        <p:nvSpPr>
          <p:cNvPr id="18" name="Marcador de texto 5">
            <a:extLst>
              <a:ext uri="{FF2B5EF4-FFF2-40B4-BE49-F238E27FC236}">
                <a16:creationId xmlns:a16="http://schemas.microsoft.com/office/drawing/2014/main" id="{8BF4005F-BC3F-D1AD-7105-BFEA6E54B717}"/>
              </a:ext>
            </a:extLst>
          </p:cNvPr>
          <p:cNvSpPr txBox="1">
            <a:spLocks/>
          </p:cNvSpPr>
          <p:nvPr/>
        </p:nvSpPr>
        <p:spPr>
          <a:xfrm>
            <a:off x="2770778" y="190500"/>
            <a:ext cx="15441022" cy="86868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s-MX" sz="2400" b="1" dirty="0"/>
              <a:t>DELEGADA DE LA VIVIENDA </a:t>
            </a:r>
            <a:endParaRPr lang="en-US" sz="2400" b="1" dirty="0"/>
          </a:p>
          <a:p>
            <a:pPr marL="0" indent="0" algn="ctr">
              <a:buNone/>
            </a:pPr>
            <a:r>
              <a:rPr lang="es-MX" sz="2400" b="1" dirty="0"/>
              <a:t>LA EMPRESA PÚBLICA MUNICIPAL DE VIVIENDA DE INTERÉS SOCIAL DE GUARANDA “EP - MVISG”</a:t>
            </a:r>
            <a:r>
              <a:rPr lang="es-MX" sz="2400" b="1" i="1" dirty="0"/>
              <a:t>.</a:t>
            </a:r>
          </a:p>
          <a:p>
            <a:pPr lvl="0"/>
            <a:endParaRPr lang="es-EC" sz="2400" dirty="0" smtClean="0"/>
          </a:p>
          <a:p>
            <a:pPr lvl="0"/>
            <a:r>
              <a:rPr lang="es-EC" sz="2400" dirty="0" smtClean="0"/>
              <a:t>Con </a:t>
            </a:r>
            <a:r>
              <a:rPr lang="es-EC" sz="2400" dirty="0"/>
              <a:t>fecha 3 de febrero del 2025, </a:t>
            </a:r>
            <a:r>
              <a:rPr lang="es-EC" sz="2400" dirty="0" smtClean="0"/>
              <a:t>solicité </a:t>
            </a:r>
            <a:r>
              <a:rPr lang="es-EC" sz="2400" dirty="0"/>
              <a:t>al procurador síndico y al director de planificación del GADCG, con copia al </a:t>
            </a:r>
            <a:r>
              <a:rPr lang="es-MX" sz="2400" dirty="0"/>
              <a:t>alcalde del cantón Guaranda,</a:t>
            </a:r>
            <a:r>
              <a:rPr lang="es-EC" sz="2400" dirty="0"/>
              <a:t> </a:t>
            </a:r>
            <a:r>
              <a:rPr lang="es-EC" sz="2400" b="1" dirty="0"/>
              <a:t>se sugiera técnica y jurídicamente </a:t>
            </a:r>
            <a:r>
              <a:rPr lang="es-EC" sz="2400" dirty="0"/>
              <a:t>como proceder con la </a:t>
            </a:r>
            <a:r>
              <a:rPr lang="es-EC" sz="2400" b="1" dirty="0" smtClean="0"/>
              <a:t>ESCISIÓN Y LIQUIDACIÓN, </a:t>
            </a:r>
            <a:r>
              <a:rPr lang="es-EC" sz="2400" dirty="0" smtClean="0"/>
              <a:t>en </a:t>
            </a:r>
            <a:r>
              <a:rPr lang="es-EC" sz="2400" dirty="0"/>
              <a:t>vista de que </a:t>
            </a:r>
            <a:r>
              <a:rPr lang="es-EC" sz="2400" dirty="0" smtClean="0"/>
              <a:t>EL EXGERENTE ESTÁ COMO REPRESENTANTE AÚN </a:t>
            </a:r>
            <a:r>
              <a:rPr lang="es-EC" sz="2400" b="1" dirty="0" smtClean="0"/>
              <a:t>a </a:t>
            </a:r>
            <a:r>
              <a:rPr lang="es-EC" sz="2400" b="1" dirty="0"/>
              <a:t>pesar de haber sido desvinculado de la institución</a:t>
            </a:r>
            <a:r>
              <a:rPr lang="es-EC" sz="2400" b="1" dirty="0" smtClean="0"/>
              <a:t>.</a:t>
            </a:r>
            <a:endParaRPr lang="en-US" sz="2400" dirty="0"/>
          </a:p>
          <a:p>
            <a:pPr marL="0" lvl="0" indent="0">
              <a:buNone/>
            </a:pPr>
            <a:endParaRPr lang="es-EC" sz="2400" dirty="0" smtClean="0"/>
          </a:p>
          <a:p>
            <a:pPr lvl="0"/>
            <a:r>
              <a:rPr lang="es-EC" sz="2400" dirty="0" smtClean="0"/>
              <a:t>Con </a:t>
            </a:r>
            <a:r>
              <a:rPr lang="es-EC" sz="2400" dirty="0"/>
              <a:t>fecha 30 de abril del 2025, </a:t>
            </a:r>
            <a:r>
              <a:rPr lang="es-EC" sz="2400" dirty="0" smtClean="0"/>
              <a:t>invité </a:t>
            </a:r>
            <a:r>
              <a:rPr lang="es-EC" sz="2400" dirty="0"/>
              <a:t>a una reunión al procurador síndico y al director de planificación del GADCG, con copia al </a:t>
            </a:r>
            <a:r>
              <a:rPr lang="es-MX" sz="2400" dirty="0"/>
              <a:t>alcalde del cantón Guaranda. </a:t>
            </a:r>
            <a:r>
              <a:rPr lang="es-EC" sz="2400" dirty="0"/>
              <a:t>Adjuntando </a:t>
            </a:r>
            <a:r>
              <a:rPr lang="es-EC" sz="2400" b="1" dirty="0"/>
              <a:t>la </a:t>
            </a:r>
            <a:r>
              <a:rPr lang="es-MX" sz="2400" b="1" dirty="0"/>
              <a:t>propuesta de proyecto </a:t>
            </a:r>
            <a:r>
              <a:rPr lang="es-MX" sz="2400" dirty="0"/>
              <a:t>de: </a:t>
            </a:r>
            <a:r>
              <a:rPr lang="es-MX" sz="2400" b="1" dirty="0"/>
              <a:t>ORDENANZA DE LIQUIDACIÓN, DISOLUCIÓN O EXTINCIÓN Y ABSORCIÓN DE LA EMPRESA PÚBLICA MUNICIPAL DE LA EMPRESA PÚBLICA MUNICIPAL DE LA VIVIENDA DE INTERÉS SOCIAL DE GUARANDA “EP- MVISG”,</a:t>
            </a:r>
            <a:r>
              <a:rPr lang="es-MX" sz="2400" dirty="0"/>
              <a:t> suscrita por mi persona</a:t>
            </a:r>
            <a:r>
              <a:rPr lang="es-MX" sz="2400" dirty="0" smtClean="0"/>
              <a:t>.</a:t>
            </a:r>
            <a:r>
              <a:rPr lang="es-MX" sz="2400" dirty="0"/>
              <a:t> </a:t>
            </a:r>
            <a:endParaRPr lang="en-US" sz="2400" dirty="0"/>
          </a:p>
          <a:p>
            <a:pPr marL="0" lvl="0" indent="0">
              <a:buNone/>
            </a:pPr>
            <a:endParaRPr lang="es-EC" sz="2400" dirty="0" smtClean="0"/>
          </a:p>
          <a:p>
            <a:pPr lvl="0"/>
            <a:r>
              <a:rPr lang="es-EC" sz="2400" dirty="0" smtClean="0"/>
              <a:t>Con </a:t>
            </a:r>
            <a:r>
              <a:rPr lang="es-EC" sz="2400" dirty="0"/>
              <a:t>fecha 29 de julio del 2025, </a:t>
            </a:r>
            <a:r>
              <a:rPr lang="es-EC" sz="2400" dirty="0" smtClean="0"/>
              <a:t>en </a:t>
            </a:r>
            <a:r>
              <a:rPr lang="es-EC" sz="2400" dirty="0"/>
              <a:t>base </a:t>
            </a:r>
            <a:r>
              <a:rPr lang="es-EC" sz="2400" dirty="0" smtClean="0"/>
              <a:t>al </a:t>
            </a:r>
            <a:r>
              <a:rPr lang="es-EC" sz="2400" b="1" dirty="0" smtClean="0"/>
              <a:t>análisis </a:t>
            </a:r>
            <a:r>
              <a:rPr lang="es-EC" sz="2400" b="1" dirty="0"/>
              <a:t>emitido por el Director de Planificación</a:t>
            </a:r>
            <a:r>
              <a:rPr lang="es-EC" sz="2400" dirty="0"/>
              <a:t>. Solicité al alcalde del cantón Guaranda</a:t>
            </a:r>
            <a:r>
              <a:rPr lang="es-EC" sz="2400" b="1" dirty="0"/>
              <a:t> </a:t>
            </a:r>
            <a:r>
              <a:rPr lang="es-EC" sz="2400" dirty="0"/>
              <a:t>se me emita </a:t>
            </a:r>
            <a:r>
              <a:rPr lang="es-EC" sz="2400" b="1" dirty="0" smtClean="0"/>
              <a:t>respuesta de los otros directores y procurador síndico con los criterios e informes requeridos</a:t>
            </a:r>
            <a:r>
              <a:rPr lang="es-EC" sz="2400" dirty="0" smtClean="0"/>
              <a:t> a </a:t>
            </a:r>
            <a:r>
              <a:rPr lang="es-EC" sz="2400" dirty="0"/>
              <a:t>fin de continuar oportunamente con el trámite </a:t>
            </a:r>
            <a:r>
              <a:rPr lang="es-EC" sz="2400" dirty="0" smtClean="0"/>
              <a:t>correspondiente.</a:t>
            </a:r>
          </a:p>
          <a:p>
            <a:pPr lvl="0"/>
            <a:endParaRPr lang="es-EC" sz="2400" dirty="0"/>
          </a:p>
          <a:p>
            <a:pPr marL="0" indent="0">
              <a:buNone/>
            </a:pPr>
            <a:r>
              <a:rPr lang="es-EC" sz="2400" b="1" dirty="0"/>
              <a:t>DE LOS INFORMES DE LAS REUNIONES CON EL DIRECTOR DE PLANIFICACIÓN, EL PROCURADOR SÍNDICO y EL DIRECTOR FINANCIERO</a:t>
            </a:r>
            <a:r>
              <a:rPr lang="es-EC" sz="2400" dirty="0"/>
              <a:t>, algunos puntos obtenidos</a:t>
            </a:r>
            <a:r>
              <a:rPr lang="es-EC" sz="2400" dirty="0" smtClean="0"/>
              <a:t>:</a:t>
            </a:r>
          </a:p>
          <a:p>
            <a:pPr marL="0" indent="0">
              <a:buNone/>
            </a:pPr>
            <a:endParaRPr lang="es-EC" sz="2400" dirty="0"/>
          </a:p>
          <a:p>
            <a:r>
              <a:rPr lang="es-MX" sz="2400" dirty="0"/>
              <a:t>Que no estaban registrados los trámites de compraventa.</a:t>
            </a:r>
            <a:endParaRPr lang="en-US" sz="2400" dirty="0"/>
          </a:p>
          <a:p>
            <a:pPr marL="0" lvl="0" indent="0">
              <a:buNone/>
            </a:pPr>
            <a:endParaRPr lang="en-US"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10870" y="0"/>
            <a:ext cx="18298870" cy="10287000"/>
            <a:chOff x="0" y="0"/>
            <a:chExt cx="12192000" cy="13716000"/>
          </a:xfrm>
          <a:solidFill>
            <a:srgbClr val="E3E3E3"/>
          </a:solidFill>
        </p:grpSpPr>
        <p:sp>
          <p:nvSpPr>
            <p:cNvPr id="6" name="Freeform 6"/>
            <p:cNvSpPr/>
            <p:nvPr/>
          </p:nvSpPr>
          <p:spPr>
            <a:xfrm>
              <a:off x="0" y="0"/>
              <a:ext cx="12192000" cy="13716000"/>
            </a:xfrm>
            <a:custGeom>
              <a:avLst/>
              <a:gdLst/>
              <a:ahLst/>
              <a:cxnLst/>
              <a:rect l="l" t="t" r="r" b="b"/>
              <a:pathLst>
                <a:path w="12192000" h="13716000">
                  <a:moveTo>
                    <a:pt x="0" y="0"/>
                  </a:moveTo>
                  <a:lnTo>
                    <a:pt x="12192000" y="0"/>
                  </a:lnTo>
                  <a:lnTo>
                    <a:pt x="12192000" y="13716000"/>
                  </a:lnTo>
                  <a:lnTo>
                    <a:pt x="0" y="13716000"/>
                  </a:lnTo>
                  <a:close/>
                </a:path>
              </a:pathLst>
            </a:custGeom>
            <a:grpFill/>
          </p:spPr>
        </p:sp>
      </p:grpSp>
      <p:pic>
        <p:nvPicPr>
          <p:cNvPr id="22" name="Imagen 21">
            <a:extLst>
              <a:ext uri="{FF2B5EF4-FFF2-40B4-BE49-F238E27FC236}">
                <a16:creationId xmlns:a16="http://schemas.microsoft.com/office/drawing/2014/main" id="{701A2CE9-CEAE-9729-EB34-B5BA4937EF32}"/>
              </a:ext>
            </a:extLst>
          </p:cNvPr>
          <p:cNvPicPr>
            <a:picLocks noChangeAspect="1"/>
          </p:cNvPicPr>
          <p:nvPr/>
        </p:nvPicPr>
        <p:blipFill>
          <a:blip r:embed="rId3">
            <a:alphaModFix amt="13000"/>
          </a:blip>
          <a:srcRect r="15380" b="15379"/>
          <a:stretch>
            <a:fillRect/>
          </a:stretch>
        </p:blipFill>
        <p:spPr>
          <a:xfrm>
            <a:off x="-10870" y="32076"/>
            <a:ext cx="18298711" cy="10293024"/>
          </a:xfrm>
          <a:prstGeom prst="rect">
            <a:avLst/>
          </a:prstGeom>
        </p:spPr>
      </p:pic>
      <p:pic>
        <p:nvPicPr>
          <p:cNvPr id="24" name="Imagen 23"/>
          <p:cNvPicPr/>
          <p:nvPr/>
        </p:nvPicPr>
        <p:blipFill rotWithShape="1">
          <a:blip r:embed="rId4" cstate="print">
            <a:extLst>
              <a:ext uri="{28A0092B-C50C-407E-A947-70E740481C1C}">
                <a14:useLocalDpi xmlns:a14="http://schemas.microsoft.com/office/drawing/2010/main" val="0"/>
              </a:ext>
            </a:extLst>
          </a:blip>
          <a:srcRect l="5300" r="5339"/>
          <a:stretch/>
        </p:blipFill>
        <p:spPr>
          <a:xfrm>
            <a:off x="25134" y="1409700"/>
            <a:ext cx="9195066" cy="7715784"/>
          </a:xfrm>
          <a:prstGeom prst="rect">
            <a:avLst/>
          </a:prstGeom>
        </p:spPr>
      </p:pic>
      <p:grpSp>
        <p:nvGrpSpPr>
          <p:cNvPr id="7" name="Group 7"/>
          <p:cNvGrpSpPr/>
          <p:nvPr/>
        </p:nvGrpSpPr>
        <p:grpSpPr>
          <a:xfrm>
            <a:off x="17500600" y="8712250"/>
            <a:ext cx="787200" cy="787200"/>
            <a:chOff x="0" y="0"/>
            <a:chExt cx="1049600" cy="1049600"/>
          </a:xfrm>
        </p:grpSpPr>
        <p:sp>
          <p:nvSpPr>
            <p:cNvPr id="8" name="Freeform 8"/>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9" name="Group 9"/>
          <p:cNvGrpSpPr/>
          <p:nvPr/>
        </p:nvGrpSpPr>
        <p:grpSpPr>
          <a:xfrm>
            <a:off x="8356792" y="571600"/>
            <a:ext cx="9144000" cy="1613400"/>
            <a:chOff x="0" y="0"/>
            <a:chExt cx="12192000" cy="2151200"/>
          </a:xfrm>
        </p:grpSpPr>
        <p:sp>
          <p:nvSpPr>
            <p:cNvPr id="10" name="Freeform 10"/>
            <p:cNvSpPr/>
            <p:nvPr/>
          </p:nvSpPr>
          <p:spPr>
            <a:xfrm>
              <a:off x="0" y="0"/>
              <a:ext cx="12192000" cy="2151253"/>
            </a:xfrm>
            <a:custGeom>
              <a:avLst/>
              <a:gdLst/>
              <a:ahLst/>
              <a:cxnLst/>
              <a:rect l="l" t="t" r="r" b="b"/>
              <a:pathLst>
                <a:path w="12192000" h="2151253">
                  <a:moveTo>
                    <a:pt x="0" y="0"/>
                  </a:moveTo>
                  <a:lnTo>
                    <a:pt x="12192000" y="0"/>
                  </a:lnTo>
                  <a:lnTo>
                    <a:pt x="12192000" y="2151253"/>
                  </a:lnTo>
                  <a:lnTo>
                    <a:pt x="0" y="2151253"/>
                  </a:lnTo>
                  <a:close/>
                </a:path>
              </a:pathLst>
            </a:custGeom>
            <a:solidFill>
              <a:srgbClr val="E48312"/>
            </a:solidFill>
          </p:spPr>
        </p:sp>
      </p:grpSp>
      <p:grpSp>
        <p:nvGrpSpPr>
          <p:cNvPr id="11" name="Group 11"/>
          <p:cNvGrpSpPr/>
          <p:nvPr/>
        </p:nvGrpSpPr>
        <p:grpSpPr>
          <a:xfrm>
            <a:off x="15912600" y="571500"/>
            <a:ext cx="1613400" cy="1613400"/>
            <a:chOff x="0" y="0"/>
            <a:chExt cx="2151200" cy="2151200"/>
          </a:xfrm>
        </p:grpSpPr>
        <p:sp>
          <p:nvSpPr>
            <p:cNvPr id="12" name="Freeform 12"/>
            <p:cNvSpPr/>
            <p:nvPr/>
          </p:nvSpPr>
          <p:spPr>
            <a:xfrm>
              <a:off x="0" y="0"/>
              <a:ext cx="2151253" cy="2151253"/>
            </a:xfrm>
            <a:custGeom>
              <a:avLst/>
              <a:gdLst/>
              <a:ahLst/>
              <a:cxnLst/>
              <a:rect l="l" t="t" r="r" b="b"/>
              <a:pathLst>
                <a:path w="2151253" h="2151253">
                  <a:moveTo>
                    <a:pt x="0" y="0"/>
                  </a:moveTo>
                  <a:lnTo>
                    <a:pt x="2151253" y="0"/>
                  </a:lnTo>
                  <a:lnTo>
                    <a:pt x="2151253" y="2151253"/>
                  </a:lnTo>
                  <a:lnTo>
                    <a:pt x="0" y="2151253"/>
                  </a:lnTo>
                  <a:close/>
                </a:path>
              </a:pathLst>
            </a:custGeom>
            <a:solidFill>
              <a:srgbClr val="FFFFFF">
                <a:alpha val="27451"/>
              </a:srgbClr>
            </a:solidFill>
          </p:spPr>
        </p:sp>
      </p:grpSp>
      <p:grpSp>
        <p:nvGrpSpPr>
          <p:cNvPr id="13" name="Group 13"/>
          <p:cNvGrpSpPr>
            <a:grpSpLocks noChangeAspect="1"/>
          </p:cNvGrpSpPr>
          <p:nvPr/>
        </p:nvGrpSpPr>
        <p:grpSpPr>
          <a:xfrm>
            <a:off x="15949062" y="641069"/>
            <a:ext cx="1424538" cy="1474262"/>
            <a:chOff x="0" y="0"/>
            <a:chExt cx="1899384" cy="1965683"/>
          </a:xfrm>
        </p:grpSpPr>
        <p:sp>
          <p:nvSpPr>
            <p:cNvPr id="14" name="Freeform 14" descr="Dibujo con letras blancas  El contenido generado por IA puede ser incorrecto."/>
            <p:cNvSpPr/>
            <p:nvPr/>
          </p:nvSpPr>
          <p:spPr>
            <a:xfrm>
              <a:off x="0" y="0"/>
              <a:ext cx="1899412" cy="1965706"/>
            </a:xfrm>
            <a:custGeom>
              <a:avLst/>
              <a:gdLst/>
              <a:ahLst/>
              <a:cxnLst/>
              <a:rect l="l" t="t" r="r" b="b"/>
              <a:pathLst>
                <a:path w="1899412" h="1965706">
                  <a:moveTo>
                    <a:pt x="0" y="0"/>
                  </a:moveTo>
                  <a:lnTo>
                    <a:pt x="1899412" y="0"/>
                  </a:lnTo>
                  <a:lnTo>
                    <a:pt x="1899412" y="1965706"/>
                  </a:lnTo>
                  <a:lnTo>
                    <a:pt x="0" y="1965706"/>
                  </a:lnTo>
                  <a:lnTo>
                    <a:pt x="0" y="0"/>
                  </a:lnTo>
                  <a:close/>
                </a:path>
              </a:pathLst>
            </a:custGeom>
            <a:blipFill>
              <a:blip r:embed="rId5"/>
              <a:stretch>
                <a:fillRect l="-350627" r="1"/>
              </a:stretch>
            </a:blipFill>
          </p:spPr>
        </p:sp>
      </p:grpSp>
      <p:grpSp>
        <p:nvGrpSpPr>
          <p:cNvPr id="15" name="Group 15"/>
          <p:cNvGrpSpPr/>
          <p:nvPr/>
        </p:nvGrpSpPr>
        <p:grpSpPr>
          <a:xfrm>
            <a:off x="8966198" y="571500"/>
            <a:ext cx="6921600" cy="1613400"/>
            <a:chOff x="0" y="0"/>
            <a:chExt cx="9228800" cy="2151200"/>
          </a:xfrm>
        </p:grpSpPr>
        <p:sp>
          <p:nvSpPr>
            <p:cNvPr id="16" name="Freeform 16"/>
            <p:cNvSpPr/>
            <p:nvPr/>
          </p:nvSpPr>
          <p:spPr>
            <a:xfrm>
              <a:off x="0" y="0"/>
              <a:ext cx="9228800" cy="2151200"/>
            </a:xfrm>
            <a:custGeom>
              <a:avLst/>
              <a:gdLst/>
              <a:ahLst/>
              <a:cxnLst/>
              <a:rect l="l" t="t" r="r" b="b"/>
              <a:pathLst>
                <a:path w="9228800" h="2151200">
                  <a:moveTo>
                    <a:pt x="0" y="0"/>
                  </a:moveTo>
                  <a:lnTo>
                    <a:pt x="9228800" y="0"/>
                  </a:lnTo>
                  <a:lnTo>
                    <a:pt x="9228800" y="2151200"/>
                  </a:lnTo>
                  <a:lnTo>
                    <a:pt x="0" y="2151200"/>
                  </a:lnTo>
                  <a:close/>
                </a:path>
              </a:pathLst>
            </a:custGeom>
          </p:spPr>
        </p:sp>
        <p:sp>
          <p:nvSpPr>
            <p:cNvPr id="17" name="TextBox 17"/>
            <p:cNvSpPr txBox="1"/>
            <p:nvPr/>
          </p:nvSpPr>
          <p:spPr>
            <a:xfrm>
              <a:off x="0" y="-28575"/>
              <a:ext cx="9228800" cy="2179775"/>
            </a:xfrm>
            <a:prstGeom prst="rect">
              <a:avLst/>
            </a:prstGeom>
          </p:spPr>
          <p:txBody>
            <a:bodyPr lIns="0" tIns="0" rIns="0" bIns="0" rtlCol="0" anchor="ctr"/>
            <a:lstStyle/>
            <a:p>
              <a:pPr>
                <a:lnSpc>
                  <a:spcPts val="3840"/>
                </a:lnSpc>
              </a:pPr>
              <a:r>
                <a:rPr lang="es-MX" sz="3200" b="1" dirty="0">
                  <a:solidFill>
                    <a:schemeClr val="bg1"/>
                  </a:solidFill>
                </a:rPr>
                <a:t>c) Comisiones, Delegaciones, </a:t>
              </a:r>
              <a:r>
                <a:rPr lang="es-MX" sz="3200" b="1" dirty="0" smtClean="0">
                  <a:solidFill>
                    <a:schemeClr val="bg1"/>
                  </a:solidFill>
                </a:rPr>
                <a:t>Representaciones.</a:t>
              </a:r>
            </a:p>
            <a:p>
              <a:pPr>
                <a:lnSpc>
                  <a:spcPts val="3840"/>
                </a:lnSpc>
              </a:pPr>
              <a:r>
                <a:rPr lang="es-MX" sz="2800" b="1" dirty="0" smtClean="0">
                  <a:solidFill>
                    <a:schemeClr val="bg1"/>
                  </a:solidFill>
                </a:rPr>
                <a:t>DELEGADA DE LA VIVIENDA</a:t>
              </a:r>
              <a:endParaRPr lang="es-MX" sz="2800" b="1" dirty="0">
                <a:solidFill>
                  <a:schemeClr val="bg1"/>
                </a:solidFill>
              </a:endParaRPr>
            </a:p>
          </p:txBody>
        </p:sp>
      </p:grpSp>
      <p:grpSp>
        <p:nvGrpSpPr>
          <p:cNvPr id="19" name="Group 19"/>
          <p:cNvGrpSpPr/>
          <p:nvPr/>
        </p:nvGrpSpPr>
        <p:grpSpPr>
          <a:xfrm>
            <a:off x="17500800" y="8712450"/>
            <a:ext cx="787200" cy="787200"/>
            <a:chOff x="0" y="0"/>
            <a:chExt cx="1049600" cy="1049600"/>
          </a:xfrm>
        </p:grpSpPr>
        <p:sp>
          <p:nvSpPr>
            <p:cNvPr id="20" name="Freeform 20"/>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21" name="TextBox 21"/>
            <p:cNvSpPr txBox="1"/>
            <p:nvPr/>
          </p:nvSpPr>
          <p:spPr>
            <a:xfrm>
              <a:off x="0" y="-9525"/>
              <a:ext cx="1049600" cy="1059125"/>
            </a:xfrm>
            <a:prstGeom prst="rect">
              <a:avLst/>
            </a:prstGeom>
          </p:spPr>
          <p:txBody>
            <a:bodyPr lIns="0" tIns="0" rIns="0" bIns="0" rtlCol="0" anchor="ctr"/>
            <a:lstStyle/>
            <a:p>
              <a:pPr algn="ctr">
                <a:lnSpc>
                  <a:spcPts val="2879"/>
                </a:lnSpc>
              </a:pPr>
              <a:r>
                <a:rPr lang="en-US" sz="2400" b="1" dirty="0">
                  <a:solidFill>
                    <a:srgbClr val="FFFFFF"/>
                  </a:solidFill>
                  <a:latin typeface="Barlow Bold"/>
                  <a:ea typeface="Barlow Bold"/>
                  <a:cs typeface="Barlow Bold"/>
                  <a:sym typeface="Barlow Bold"/>
                </a:rPr>
                <a:t>7</a:t>
              </a:r>
            </a:p>
          </p:txBody>
        </p:sp>
      </p:grpSp>
      <p:sp>
        <p:nvSpPr>
          <p:cNvPr id="23" name="Marcador de texto 5">
            <a:extLst>
              <a:ext uri="{FF2B5EF4-FFF2-40B4-BE49-F238E27FC236}">
                <a16:creationId xmlns:a16="http://schemas.microsoft.com/office/drawing/2014/main" id="{8BF4005F-BC3F-D1AD-7105-BFEA6E54B717}"/>
              </a:ext>
            </a:extLst>
          </p:cNvPr>
          <p:cNvSpPr txBox="1">
            <a:spLocks/>
          </p:cNvSpPr>
          <p:nvPr/>
        </p:nvSpPr>
        <p:spPr>
          <a:xfrm>
            <a:off x="9512141" y="2835304"/>
            <a:ext cx="8471059" cy="340057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s-MX" sz="2400" dirty="0"/>
              <a:t>Que hay que resolver los contratos mediante la </a:t>
            </a:r>
            <a:r>
              <a:rPr lang="es-MX" sz="2400" b="1" dirty="0"/>
              <a:t>designación de un administrador temporal</a:t>
            </a:r>
            <a:r>
              <a:rPr lang="es-MX" sz="2400" dirty="0"/>
              <a:t> de la Empresa Municipal Publica de Vivienda e Interés Social Guaranda, EMPVISG., al carecer actualmente de uno/a, ya sea algún director o un técnico/a que pueda agilitar los trámites.</a:t>
            </a:r>
          </a:p>
          <a:p>
            <a:pPr marL="0" lvl="0" indent="0">
              <a:buNone/>
            </a:pPr>
            <a:endParaRPr lang="es-MX" sz="2400" dirty="0" smtClean="0"/>
          </a:p>
          <a:p>
            <a:pPr lvl="0"/>
            <a:r>
              <a:rPr lang="es-MX" sz="2400" dirty="0" smtClean="0"/>
              <a:t>Que </a:t>
            </a:r>
            <a:r>
              <a:rPr lang="es-MX" sz="2400" dirty="0"/>
              <a:t>se necesita también el </a:t>
            </a:r>
            <a:r>
              <a:rPr lang="es-MX" sz="2400" b="1" dirty="0"/>
              <a:t>balance económico</a:t>
            </a:r>
            <a:r>
              <a:rPr lang="es-MX" sz="2400" dirty="0"/>
              <a:t> de la Empresa Municipal Publica de Vivienda e Interés Social Guaranda, EMPVISG., realizar una comparativa de cuánto perjuicio, cuántos activos, cuántos pasivos existen</a:t>
            </a:r>
            <a:r>
              <a:rPr lang="es-MX" sz="2400" dirty="0" smtClean="0"/>
              <a:t>.</a:t>
            </a:r>
          </a:p>
          <a:p>
            <a:pPr marL="0" lvl="0" indent="0">
              <a:buNone/>
            </a:pPr>
            <a:endParaRPr lang="es-MX" sz="2400" dirty="0" smtClean="0"/>
          </a:p>
          <a:p>
            <a:r>
              <a:rPr lang="es-MX" sz="2400" dirty="0"/>
              <a:t>Que </a:t>
            </a:r>
            <a:r>
              <a:rPr lang="es-MX" sz="2400" b="1" dirty="0"/>
              <a:t>desde la Dirección de Planificación</a:t>
            </a:r>
            <a:r>
              <a:rPr lang="es-MX" sz="2400" dirty="0"/>
              <a:t> se debería emitir el informe técnico y de la Dirección Financiera el criterio financiero de la Empresa Municipal Publica de Vivienda e Interés Social Guaranda, EMPVISG., como planteamiento para poder continuar con los procesos más adecuados según corresponda.</a:t>
            </a:r>
            <a:endParaRPr lang="en-US" sz="2400" dirty="0"/>
          </a:p>
          <a:p>
            <a:pPr lvl="0"/>
            <a:endParaRPr lang="en-US" sz="2400" dirty="0"/>
          </a:p>
        </p:txBody>
      </p:sp>
    </p:spTree>
    <p:extLst>
      <p:ext uri="{BB962C8B-B14F-4D97-AF65-F5344CB8AC3E}">
        <p14:creationId xmlns:p14="http://schemas.microsoft.com/office/powerpoint/2010/main" val="29417057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8288000" cy="10287000"/>
            <a:chOff x="0" y="0"/>
            <a:chExt cx="12192000" cy="13716000"/>
          </a:xfrm>
          <a:solidFill>
            <a:srgbClr val="E3E3E3"/>
          </a:solidFill>
        </p:grpSpPr>
        <p:sp>
          <p:nvSpPr>
            <p:cNvPr id="6" name="Freeform 6"/>
            <p:cNvSpPr/>
            <p:nvPr/>
          </p:nvSpPr>
          <p:spPr>
            <a:xfrm>
              <a:off x="0" y="0"/>
              <a:ext cx="12192000" cy="13716000"/>
            </a:xfrm>
            <a:custGeom>
              <a:avLst/>
              <a:gdLst/>
              <a:ahLst/>
              <a:cxnLst/>
              <a:rect l="l" t="t" r="r" b="b"/>
              <a:pathLst>
                <a:path w="12192000" h="13716000">
                  <a:moveTo>
                    <a:pt x="0" y="0"/>
                  </a:moveTo>
                  <a:lnTo>
                    <a:pt x="12192000" y="0"/>
                  </a:lnTo>
                  <a:lnTo>
                    <a:pt x="12192000" y="13716000"/>
                  </a:lnTo>
                  <a:lnTo>
                    <a:pt x="0" y="13716000"/>
                  </a:lnTo>
                  <a:close/>
                </a:path>
              </a:pathLst>
            </a:custGeom>
            <a:grpFill/>
          </p:spPr>
        </p:sp>
      </p:grpSp>
      <p:grpSp>
        <p:nvGrpSpPr>
          <p:cNvPr id="9" name="Group 9"/>
          <p:cNvGrpSpPr/>
          <p:nvPr/>
        </p:nvGrpSpPr>
        <p:grpSpPr>
          <a:xfrm>
            <a:off x="1006756" y="787548"/>
            <a:ext cx="9144000" cy="1613400"/>
            <a:chOff x="0" y="0"/>
            <a:chExt cx="12192000" cy="2151200"/>
          </a:xfrm>
        </p:grpSpPr>
        <p:sp>
          <p:nvSpPr>
            <p:cNvPr id="10" name="Freeform 10"/>
            <p:cNvSpPr/>
            <p:nvPr/>
          </p:nvSpPr>
          <p:spPr>
            <a:xfrm>
              <a:off x="0" y="0"/>
              <a:ext cx="12192000" cy="2151253"/>
            </a:xfrm>
            <a:custGeom>
              <a:avLst/>
              <a:gdLst/>
              <a:ahLst/>
              <a:cxnLst/>
              <a:rect l="l" t="t" r="r" b="b"/>
              <a:pathLst>
                <a:path w="12192000" h="2151253">
                  <a:moveTo>
                    <a:pt x="0" y="0"/>
                  </a:moveTo>
                  <a:lnTo>
                    <a:pt x="12192000" y="0"/>
                  </a:lnTo>
                  <a:lnTo>
                    <a:pt x="12192000" y="2151253"/>
                  </a:lnTo>
                  <a:lnTo>
                    <a:pt x="0" y="2151253"/>
                  </a:lnTo>
                  <a:close/>
                </a:path>
              </a:pathLst>
            </a:custGeom>
            <a:solidFill>
              <a:srgbClr val="E48312"/>
            </a:solidFill>
          </p:spPr>
        </p:sp>
      </p:grpSp>
      <p:grpSp>
        <p:nvGrpSpPr>
          <p:cNvPr id="11" name="Group 11"/>
          <p:cNvGrpSpPr/>
          <p:nvPr/>
        </p:nvGrpSpPr>
        <p:grpSpPr>
          <a:xfrm>
            <a:off x="1008534" y="787548"/>
            <a:ext cx="1613400" cy="1613400"/>
            <a:chOff x="0" y="0"/>
            <a:chExt cx="2151200" cy="2151200"/>
          </a:xfrm>
        </p:grpSpPr>
        <p:sp>
          <p:nvSpPr>
            <p:cNvPr id="12" name="Freeform 12"/>
            <p:cNvSpPr/>
            <p:nvPr/>
          </p:nvSpPr>
          <p:spPr>
            <a:xfrm>
              <a:off x="0" y="0"/>
              <a:ext cx="2151253" cy="2151253"/>
            </a:xfrm>
            <a:custGeom>
              <a:avLst/>
              <a:gdLst/>
              <a:ahLst/>
              <a:cxnLst/>
              <a:rect l="l" t="t" r="r" b="b"/>
              <a:pathLst>
                <a:path w="2151253" h="2151253">
                  <a:moveTo>
                    <a:pt x="0" y="0"/>
                  </a:moveTo>
                  <a:lnTo>
                    <a:pt x="2151253" y="0"/>
                  </a:lnTo>
                  <a:lnTo>
                    <a:pt x="2151253" y="2151253"/>
                  </a:lnTo>
                  <a:lnTo>
                    <a:pt x="0" y="2151253"/>
                  </a:lnTo>
                  <a:close/>
                </a:path>
              </a:pathLst>
            </a:custGeom>
            <a:solidFill>
              <a:srgbClr val="FFFFFF">
                <a:alpha val="27451"/>
              </a:srgbClr>
            </a:solidFill>
          </p:spPr>
        </p:sp>
      </p:grpSp>
      <p:grpSp>
        <p:nvGrpSpPr>
          <p:cNvPr id="13" name="Group 13"/>
          <p:cNvGrpSpPr>
            <a:grpSpLocks noChangeAspect="1"/>
          </p:cNvGrpSpPr>
          <p:nvPr/>
        </p:nvGrpSpPr>
        <p:grpSpPr>
          <a:xfrm>
            <a:off x="1096888" y="839602"/>
            <a:ext cx="1424538" cy="1474262"/>
            <a:chOff x="0" y="0"/>
            <a:chExt cx="1899384" cy="1965683"/>
          </a:xfrm>
        </p:grpSpPr>
        <p:sp>
          <p:nvSpPr>
            <p:cNvPr id="14" name="Freeform 14" descr="Dibujo con letras blancas  El contenido generado por IA puede ser incorrecto."/>
            <p:cNvSpPr/>
            <p:nvPr/>
          </p:nvSpPr>
          <p:spPr>
            <a:xfrm>
              <a:off x="0" y="0"/>
              <a:ext cx="1899412" cy="1965706"/>
            </a:xfrm>
            <a:custGeom>
              <a:avLst/>
              <a:gdLst/>
              <a:ahLst/>
              <a:cxnLst/>
              <a:rect l="l" t="t" r="r" b="b"/>
              <a:pathLst>
                <a:path w="1899412" h="1965706">
                  <a:moveTo>
                    <a:pt x="0" y="0"/>
                  </a:moveTo>
                  <a:lnTo>
                    <a:pt x="1899412" y="0"/>
                  </a:lnTo>
                  <a:lnTo>
                    <a:pt x="1899412" y="1965706"/>
                  </a:lnTo>
                  <a:lnTo>
                    <a:pt x="0" y="1965706"/>
                  </a:lnTo>
                  <a:lnTo>
                    <a:pt x="0" y="0"/>
                  </a:lnTo>
                  <a:close/>
                </a:path>
              </a:pathLst>
            </a:custGeom>
            <a:blipFill>
              <a:blip r:embed="rId3"/>
              <a:stretch>
                <a:fillRect l="-350627" r="1"/>
              </a:stretch>
            </a:blipFill>
          </p:spPr>
        </p:sp>
      </p:grpSp>
      <p:grpSp>
        <p:nvGrpSpPr>
          <p:cNvPr id="15" name="Group 15"/>
          <p:cNvGrpSpPr/>
          <p:nvPr/>
        </p:nvGrpSpPr>
        <p:grpSpPr>
          <a:xfrm>
            <a:off x="2992116" y="787548"/>
            <a:ext cx="6921600" cy="1613400"/>
            <a:chOff x="0" y="0"/>
            <a:chExt cx="9228800" cy="2151200"/>
          </a:xfrm>
        </p:grpSpPr>
        <p:sp>
          <p:nvSpPr>
            <p:cNvPr id="16" name="Freeform 16"/>
            <p:cNvSpPr/>
            <p:nvPr/>
          </p:nvSpPr>
          <p:spPr>
            <a:xfrm>
              <a:off x="0" y="0"/>
              <a:ext cx="9228800" cy="2151200"/>
            </a:xfrm>
            <a:custGeom>
              <a:avLst/>
              <a:gdLst/>
              <a:ahLst/>
              <a:cxnLst/>
              <a:rect l="l" t="t" r="r" b="b"/>
              <a:pathLst>
                <a:path w="9228800" h="2151200">
                  <a:moveTo>
                    <a:pt x="0" y="0"/>
                  </a:moveTo>
                  <a:lnTo>
                    <a:pt x="9228800" y="0"/>
                  </a:lnTo>
                  <a:lnTo>
                    <a:pt x="9228800" y="2151200"/>
                  </a:lnTo>
                  <a:lnTo>
                    <a:pt x="0" y="2151200"/>
                  </a:lnTo>
                  <a:close/>
                </a:path>
              </a:pathLst>
            </a:custGeom>
          </p:spPr>
        </p:sp>
        <p:sp>
          <p:nvSpPr>
            <p:cNvPr id="17" name="TextBox 17"/>
            <p:cNvSpPr txBox="1"/>
            <p:nvPr/>
          </p:nvSpPr>
          <p:spPr>
            <a:xfrm>
              <a:off x="0" y="-28575"/>
              <a:ext cx="9228800" cy="2179775"/>
            </a:xfrm>
            <a:prstGeom prst="rect">
              <a:avLst/>
            </a:prstGeom>
          </p:spPr>
          <p:txBody>
            <a:bodyPr lIns="0" tIns="0" rIns="0" bIns="0" rtlCol="0" anchor="ctr"/>
            <a:lstStyle/>
            <a:p>
              <a:pPr>
                <a:lnSpc>
                  <a:spcPts val="3840"/>
                </a:lnSpc>
              </a:pPr>
              <a:r>
                <a:rPr lang="es-MX" sz="3200" b="1" dirty="0">
                  <a:solidFill>
                    <a:schemeClr val="bg1"/>
                  </a:solidFill>
                </a:rPr>
                <a:t>c) Comisiones, Delegaciones, Representaciones.</a:t>
              </a:r>
            </a:p>
            <a:p>
              <a:pPr>
                <a:lnSpc>
                  <a:spcPts val="3840"/>
                </a:lnSpc>
              </a:pPr>
              <a:r>
                <a:rPr lang="es-MX" sz="2800" b="1" dirty="0">
                  <a:solidFill>
                    <a:schemeClr val="bg1"/>
                  </a:solidFill>
                </a:rPr>
                <a:t>DELEGADA DE LA VIVIENDA</a:t>
              </a:r>
            </a:p>
          </p:txBody>
        </p:sp>
      </p:grpSp>
      <p:pic>
        <p:nvPicPr>
          <p:cNvPr id="22" name="Imagen 21">
            <a:extLst>
              <a:ext uri="{FF2B5EF4-FFF2-40B4-BE49-F238E27FC236}">
                <a16:creationId xmlns:a16="http://schemas.microsoft.com/office/drawing/2014/main" id="{926E07F8-3734-B72B-04F9-D20EA35BA8FF}"/>
              </a:ext>
            </a:extLst>
          </p:cNvPr>
          <p:cNvPicPr>
            <a:picLocks noChangeAspect="1"/>
          </p:cNvPicPr>
          <p:nvPr/>
        </p:nvPicPr>
        <p:blipFill>
          <a:blip r:embed="rId4">
            <a:alphaModFix amt="13000"/>
          </a:blip>
          <a:srcRect r="15380" b="15379"/>
          <a:stretch>
            <a:fillRect/>
          </a:stretch>
        </p:blipFill>
        <p:spPr>
          <a:xfrm>
            <a:off x="50957" y="83245"/>
            <a:ext cx="18207743" cy="10241855"/>
          </a:xfrm>
          <a:prstGeom prst="rect">
            <a:avLst/>
          </a:prstGeom>
        </p:spPr>
      </p:pic>
      <p:grpSp>
        <p:nvGrpSpPr>
          <p:cNvPr id="7" name="Group 7"/>
          <p:cNvGrpSpPr/>
          <p:nvPr/>
        </p:nvGrpSpPr>
        <p:grpSpPr>
          <a:xfrm>
            <a:off x="17500600" y="8712250"/>
            <a:ext cx="787200" cy="787200"/>
            <a:chOff x="0" y="0"/>
            <a:chExt cx="1049600" cy="1049600"/>
          </a:xfrm>
        </p:grpSpPr>
        <p:sp>
          <p:nvSpPr>
            <p:cNvPr id="8" name="Freeform 8"/>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19" name="Group 19"/>
          <p:cNvGrpSpPr/>
          <p:nvPr/>
        </p:nvGrpSpPr>
        <p:grpSpPr>
          <a:xfrm>
            <a:off x="17500800" y="8712450"/>
            <a:ext cx="787200" cy="787200"/>
            <a:chOff x="0" y="0"/>
            <a:chExt cx="1049600" cy="1049600"/>
          </a:xfrm>
        </p:grpSpPr>
        <p:sp>
          <p:nvSpPr>
            <p:cNvPr id="20" name="Freeform 20"/>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21" name="TextBox 21"/>
            <p:cNvSpPr txBox="1"/>
            <p:nvPr/>
          </p:nvSpPr>
          <p:spPr>
            <a:xfrm>
              <a:off x="0" y="-9525"/>
              <a:ext cx="1049600" cy="1059125"/>
            </a:xfrm>
            <a:prstGeom prst="rect">
              <a:avLst/>
            </a:prstGeom>
          </p:spPr>
          <p:txBody>
            <a:bodyPr lIns="0" tIns="0" rIns="0" bIns="0" rtlCol="0" anchor="ctr"/>
            <a:lstStyle/>
            <a:p>
              <a:pPr algn="ctr">
                <a:lnSpc>
                  <a:spcPts val="2879"/>
                </a:lnSpc>
              </a:pPr>
              <a:r>
                <a:rPr lang="en-US" sz="2400" b="1" dirty="0">
                  <a:solidFill>
                    <a:srgbClr val="FFFFFF"/>
                  </a:solidFill>
                  <a:latin typeface="Barlow Bold"/>
                  <a:ea typeface="Barlow Bold"/>
                  <a:cs typeface="Barlow Bold"/>
                  <a:sym typeface="Barlow Bold"/>
                </a:rPr>
                <a:t>9</a:t>
              </a:r>
            </a:p>
          </p:txBody>
        </p:sp>
      </p:grpSp>
      <p:sp>
        <p:nvSpPr>
          <p:cNvPr id="18" name="Rectángulo 17"/>
          <p:cNvSpPr/>
          <p:nvPr/>
        </p:nvSpPr>
        <p:spPr>
          <a:xfrm>
            <a:off x="170831" y="2717066"/>
            <a:ext cx="8668369" cy="8217634"/>
          </a:xfrm>
          <a:prstGeom prst="rect">
            <a:avLst/>
          </a:prstGeom>
        </p:spPr>
        <p:txBody>
          <a:bodyPr wrap="square">
            <a:spAutoFit/>
          </a:bodyPr>
          <a:lstStyle/>
          <a:p>
            <a:pPr marL="342900" lvl="0" indent="-342900">
              <a:buFont typeface="Arial" panose="020B0604020202020204" pitchFamily="34" charset="0"/>
              <a:buChar char="•"/>
            </a:pPr>
            <a:r>
              <a:rPr lang="es-MX" sz="2400" dirty="0" smtClean="0"/>
              <a:t>Que </a:t>
            </a:r>
            <a:r>
              <a:rPr lang="es-MX" sz="2400" dirty="0"/>
              <a:t>se debe poner en conocimiento de los contratistas, involucrados/as, de acuerdo a los procedimientos legales establecidos, </a:t>
            </a:r>
            <a:r>
              <a:rPr lang="es-MX" sz="2400" b="1" dirty="0"/>
              <a:t>por parte de la máxima autoridad</a:t>
            </a:r>
            <a:r>
              <a:rPr lang="es-MX" sz="2400" dirty="0"/>
              <a:t>, la situación de la Empresa Municipal Publica de Vivienda e Interés Social Guaranda, EMPVISG., según corresponda.</a:t>
            </a:r>
            <a:endParaRPr lang="en-US" sz="2400" dirty="0"/>
          </a:p>
          <a:p>
            <a:pPr marL="342900" indent="-342900">
              <a:buFont typeface="Arial" panose="020B0604020202020204" pitchFamily="34" charset="0"/>
              <a:buChar char="•"/>
            </a:pPr>
            <a:endParaRPr lang="en-US" sz="2400" dirty="0"/>
          </a:p>
          <a:p>
            <a:pPr marL="342900" lvl="0" indent="-342900">
              <a:buFont typeface="Arial" panose="020B0604020202020204" pitchFamily="34" charset="0"/>
              <a:buChar char="•"/>
            </a:pPr>
            <a:r>
              <a:rPr lang="es-MX" sz="2400" dirty="0"/>
              <a:t>Que se presume como mejor opción la liquidación de la Empresa Municipal Publica de Vivienda e Interés Social Guaranda, EMPVISG., según el criterio jurídico, sin embargo, necesitamos previamente un </a:t>
            </a:r>
            <a:r>
              <a:rPr lang="es-MX" sz="2400" b="1" dirty="0"/>
              <a:t>INFORME TÉCNICO Y FINANCIERO </a:t>
            </a:r>
            <a:r>
              <a:rPr lang="es-MX" sz="2400" dirty="0"/>
              <a:t>por parte del Gobierno Autónomo Descentralizado del cantón Guaranda respecto</a:t>
            </a:r>
            <a:r>
              <a:rPr lang="es-MX" sz="2400" b="1" dirty="0"/>
              <a:t> </a:t>
            </a:r>
            <a:r>
              <a:rPr lang="es-MX" sz="2400" dirty="0"/>
              <a:t>de la Empresa Municipal Publica de Vivienda e Interés Social Guaranda, EMPVISG., ya que no cumple con los fines de la misma y con el propósito planteado para el cantón Guaranda</a:t>
            </a:r>
            <a:r>
              <a:rPr lang="es-MX" sz="2400" dirty="0" smtClean="0"/>
              <a:t>.</a:t>
            </a:r>
          </a:p>
          <a:p>
            <a:pPr marL="342900" indent="-342900">
              <a:buFont typeface="Arial" panose="020B0604020202020204" pitchFamily="34" charset="0"/>
              <a:buChar char="•"/>
            </a:pPr>
            <a:endParaRPr lang="en-US" sz="2400" dirty="0"/>
          </a:p>
          <a:p>
            <a:pPr marL="342900" lvl="0" indent="-342900">
              <a:buFont typeface="Arial" panose="020B0604020202020204" pitchFamily="34" charset="0"/>
              <a:buChar char="•"/>
            </a:pPr>
            <a:r>
              <a:rPr lang="es-MX" sz="2400" dirty="0"/>
              <a:t>Que la decisión final depende de a cuánto ascienda el presupuesto con una opción u otra, los beneficios que estas presenten para el desarrollo cantonal, el servicio que pudiéramos ofrecer y la realidad financiera del GADCG </a:t>
            </a:r>
            <a:endParaRPr lang="en-US" sz="2400" dirty="0"/>
          </a:p>
          <a:p>
            <a:pPr marL="342900" lvl="0" indent="-342900">
              <a:buFont typeface="Arial" panose="020B0604020202020204" pitchFamily="34" charset="0"/>
              <a:buChar char="•"/>
            </a:pPr>
            <a:endParaRPr lang="en-US" sz="2400" dirty="0"/>
          </a:p>
          <a:p>
            <a:pPr marL="342900" indent="-342900">
              <a:buFont typeface="Arial" panose="020B0604020202020204" pitchFamily="34" charset="0"/>
              <a:buChar char="•"/>
            </a:pPr>
            <a:endParaRPr lang="en-US" sz="2400" dirty="0"/>
          </a:p>
          <a:p>
            <a:pPr marL="342900" lvl="0" indent="-342900">
              <a:buFont typeface="Arial" panose="020B0604020202020204" pitchFamily="34" charset="0"/>
              <a:buChar char="•"/>
            </a:pPr>
            <a:endParaRPr lang="es-EC" sz="2400" b="1" dirty="0"/>
          </a:p>
        </p:txBody>
      </p:sp>
      <p:pic>
        <p:nvPicPr>
          <p:cNvPr id="29" name="Imagen 28"/>
          <p:cNvPicPr/>
          <p:nvPr/>
        </p:nvPicPr>
        <p:blipFill rotWithShape="1">
          <a:blip r:embed="rId5">
            <a:extLst>
              <a:ext uri="{28A0092B-C50C-407E-A947-70E740481C1C}">
                <a14:useLocalDpi xmlns:a14="http://schemas.microsoft.com/office/drawing/2010/main" val="0"/>
              </a:ext>
            </a:extLst>
          </a:blip>
          <a:srcRect t="30267" r="4469" b="34280"/>
          <a:stretch/>
        </p:blipFill>
        <p:spPr bwMode="auto">
          <a:xfrm>
            <a:off x="9133130" y="3263183"/>
            <a:ext cx="9154870" cy="4530105"/>
          </a:xfrm>
          <a:prstGeom prst="rect">
            <a:avLst/>
          </a:prstGeom>
          <a:ln>
            <a:noFill/>
          </a:ln>
          <a:extLst>
            <a:ext uri="{53640926-AAD7-44D8-BBD7-CCE9431645EC}">
              <a14:shadowObscured xmlns:a14="http://schemas.microsoft.com/office/drawing/2010/main"/>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10870" y="0"/>
            <a:ext cx="18298870" cy="10287000"/>
            <a:chOff x="0" y="0"/>
            <a:chExt cx="12192000" cy="13716000"/>
          </a:xfrm>
          <a:solidFill>
            <a:srgbClr val="E3E3E3"/>
          </a:solidFill>
        </p:grpSpPr>
        <p:sp>
          <p:nvSpPr>
            <p:cNvPr id="6" name="Freeform 6"/>
            <p:cNvSpPr/>
            <p:nvPr/>
          </p:nvSpPr>
          <p:spPr>
            <a:xfrm>
              <a:off x="0" y="0"/>
              <a:ext cx="12192000" cy="13716000"/>
            </a:xfrm>
            <a:custGeom>
              <a:avLst/>
              <a:gdLst/>
              <a:ahLst/>
              <a:cxnLst/>
              <a:rect l="l" t="t" r="r" b="b"/>
              <a:pathLst>
                <a:path w="12192000" h="13716000">
                  <a:moveTo>
                    <a:pt x="0" y="0"/>
                  </a:moveTo>
                  <a:lnTo>
                    <a:pt x="12192000" y="0"/>
                  </a:lnTo>
                  <a:lnTo>
                    <a:pt x="12192000" y="13716000"/>
                  </a:lnTo>
                  <a:lnTo>
                    <a:pt x="0" y="13716000"/>
                  </a:lnTo>
                  <a:close/>
                </a:path>
              </a:pathLst>
            </a:custGeom>
            <a:grpFill/>
          </p:spPr>
        </p:sp>
      </p:grpSp>
      <p:pic>
        <p:nvPicPr>
          <p:cNvPr id="22" name="Imagen 21">
            <a:extLst>
              <a:ext uri="{FF2B5EF4-FFF2-40B4-BE49-F238E27FC236}">
                <a16:creationId xmlns:a16="http://schemas.microsoft.com/office/drawing/2014/main" id="{701A2CE9-CEAE-9729-EB34-B5BA4937EF32}"/>
              </a:ext>
            </a:extLst>
          </p:cNvPr>
          <p:cNvPicPr>
            <a:picLocks noChangeAspect="1"/>
          </p:cNvPicPr>
          <p:nvPr/>
        </p:nvPicPr>
        <p:blipFill>
          <a:blip r:embed="rId3">
            <a:alphaModFix amt="13000"/>
          </a:blip>
          <a:srcRect r="15380" b="15379"/>
          <a:stretch>
            <a:fillRect/>
          </a:stretch>
        </p:blipFill>
        <p:spPr>
          <a:xfrm>
            <a:off x="159" y="38190"/>
            <a:ext cx="18287841" cy="10286910"/>
          </a:xfrm>
          <a:prstGeom prst="rect">
            <a:avLst/>
          </a:prstGeom>
        </p:spPr>
      </p:pic>
      <p:pic>
        <p:nvPicPr>
          <p:cNvPr id="2" name="Imagen 1"/>
          <p:cNvPicPr>
            <a:picLocks noChangeAspect="1"/>
          </p:cNvPicPr>
          <p:nvPr/>
        </p:nvPicPr>
        <p:blipFill rotWithShape="1">
          <a:blip r:embed="rId4">
            <a:extLst>
              <a:ext uri="{28A0092B-C50C-407E-A947-70E740481C1C}">
                <a14:useLocalDpi xmlns:a14="http://schemas.microsoft.com/office/drawing/2010/main" val="0"/>
              </a:ext>
            </a:extLst>
          </a:blip>
          <a:srcRect t="10531"/>
          <a:stretch/>
        </p:blipFill>
        <p:spPr>
          <a:xfrm>
            <a:off x="159" y="-24860"/>
            <a:ext cx="9216689" cy="10307672"/>
          </a:xfrm>
          <a:prstGeom prst="rect">
            <a:avLst/>
          </a:prstGeom>
        </p:spPr>
      </p:pic>
      <p:grpSp>
        <p:nvGrpSpPr>
          <p:cNvPr id="7" name="Group 7"/>
          <p:cNvGrpSpPr/>
          <p:nvPr/>
        </p:nvGrpSpPr>
        <p:grpSpPr>
          <a:xfrm>
            <a:off x="17500600" y="8712250"/>
            <a:ext cx="787200" cy="787200"/>
            <a:chOff x="0" y="0"/>
            <a:chExt cx="1049600" cy="1049600"/>
          </a:xfrm>
        </p:grpSpPr>
        <p:sp>
          <p:nvSpPr>
            <p:cNvPr id="8" name="Freeform 8"/>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9" name="Group 9"/>
          <p:cNvGrpSpPr/>
          <p:nvPr/>
        </p:nvGrpSpPr>
        <p:grpSpPr>
          <a:xfrm>
            <a:off x="8356792" y="787050"/>
            <a:ext cx="9144000" cy="1613400"/>
            <a:chOff x="0" y="0"/>
            <a:chExt cx="12192000" cy="2151200"/>
          </a:xfrm>
        </p:grpSpPr>
        <p:sp>
          <p:nvSpPr>
            <p:cNvPr id="10" name="Freeform 10"/>
            <p:cNvSpPr/>
            <p:nvPr/>
          </p:nvSpPr>
          <p:spPr>
            <a:xfrm>
              <a:off x="0" y="0"/>
              <a:ext cx="12192000" cy="2151253"/>
            </a:xfrm>
            <a:custGeom>
              <a:avLst/>
              <a:gdLst/>
              <a:ahLst/>
              <a:cxnLst/>
              <a:rect l="l" t="t" r="r" b="b"/>
              <a:pathLst>
                <a:path w="12192000" h="2151253">
                  <a:moveTo>
                    <a:pt x="0" y="0"/>
                  </a:moveTo>
                  <a:lnTo>
                    <a:pt x="12192000" y="0"/>
                  </a:lnTo>
                  <a:lnTo>
                    <a:pt x="12192000" y="2151253"/>
                  </a:lnTo>
                  <a:lnTo>
                    <a:pt x="0" y="2151253"/>
                  </a:lnTo>
                  <a:close/>
                </a:path>
              </a:pathLst>
            </a:custGeom>
            <a:solidFill>
              <a:srgbClr val="E48312"/>
            </a:solidFill>
          </p:spPr>
        </p:sp>
      </p:grpSp>
      <p:grpSp>
        <p:nvGrpSpPr>
          <p:cNvPr id="11" name="Group 11"/>
          <p:cNvGrpSpPr/>
          <p:nvPr/>
        </p:nvGrpSpPr>
        <p:grpSpPr>
          <a:xfrm>
            <a:off x="15887500" y="786850"/>
            <a:ext cx="1613400" cy="1613400"/>
            <a:chOff x="0" y="0"/>
            <a:chExt cx="2151200" cy="2151200"/>
          </a:xfrm>
        </p:grpSpPr>
        <p:sp>
          <p:nvSpPr>
            <p:cNvPr id="12" name="Freeform 12"/>
            <p:cNvSpPr/>
            <p:nvPr/>
          </p:nvSpPr>
          <p:spPr>
            <a:xfrm>
              <a:off x="0" y="0"/>
              <a:ext cx="2151253" cy="2151253"/>
            </a:xfrm>
            <a:custGeom>
              <a:avLst/>
              <a:gdLst/>
              <a:ahLst/>
              <a:cxnLst/>
              <a:rect l="l" t="t" r="r" b="b"/>
              <a:pathLst>
                <a:path w="2151253" h="2151253">
                  <a:moveTo>
                    <a:pt x="0" y="0"/>
                  </a:moveTo>
                  <a:lnTo>
                    <a:pt x="2151253" y="0"/>
                  </a:lnTo>
                  <a:lnTo>
                    <a:pt x="2151253" y="2151253"/>
                  </a:lnTo>
                  <a:lnTo>
                    <a:pt x="0" y="2151253"/>
                  </a:lnTo>
                  <a:close/>
                </a:path>
              </a:pathLst>
            </a:custGeom>
            <a:solidFill>
              <a:srgbClr val="FFFFFF">
                <a:alpha val="27451"/>
              </a:srgbClr>
            </a:solidFill>
          </p:spPr>
        </p:sp>
      </p:grpSp>
      <p:grpSp>
        <p:nvGrpSpPr>
          <p:cNvPr id="13" name="Group 13"/>
          <p:cNvGrpSpPr>
            <a:grpSpLocks noChangeAspect="1"/>
          </p:cNvGrpSpPr>
          <p:nvPr/>
        </p:nvGrpSpPr>
        <p:grpSpPr>
          <a:xfrm>
            <a:off x="15975854" y="838904"/>
            <a:ext cx="1424538" cy="1474262"/>
            <a:chOff x="0" y="0"/>
            <a:chExt cx="1899384" cy="1965683"/>
          </a:xfrm>
        </p:grpSpPr>
        <p:sp>
          <p:nvSpPr>
            <p:cNvPr id="14" name="Freeform 14" descr="Dibujo con letras blancas  El contenido generado por IA puede ser incorrecto."/>
            <p:cNvSpPr/>
            <p:nvPr/>
          </p:nvSpPr>
          <p:spPr>
            <a:xfrm>
              <a:off x="0" y="0"/>
              <a:ext cx="1899412" cy="1965706"/>
            </a:xfrm>
            <a:custGeom>
              <a:avLst/>
              <a:gdLst/>
              <a:ahLst/>
              <a:cxnLst/>
              <a:rect l="l" t="t" r="r" b="b"/>
              <a:pathLst>
                <a:path w="1899412" h="1965706">
                  <a:moveTo>
                    <a:pt x="0" y="0"/>
                  </a:moveTo>
                  <a:lnTo>
                    <a:pt x="1899412" y="0"/>
                  </a:lnTo>
                  <a:lnTo>
                    <a:pt x="1899412" y="1965706"/>
                  </a:lnTo>
                  <a:lnTo>
                    <a:pt x="0" y="1965706"/>
                  </a:lnTo>
                  <a:lnTo>
                    <a:pt x="0" y="0"/>
                  </a:lnTo>
                  <a:close/>
                </a:path>
              </a:pathLst>
            </a:custGeom>
            <a:blipFill>
              <a:blip r:embed="rId5"/>
              <a:stretch>
                <a:fillRect l="-350627" r="1"/>
              </a:stretch>
            </a:blipFill>
          </p:spPr>
        </p:sp>
      </p:grpSp>
      <p:grpSp>
        <p:nvGrpSpPr>
          <p:cNvPr id="15" name="Group 15"/>
          <p:cNvGrpSpPr/>
          <p:nvPr/>
        </p:nvGrpSpPr>
        <p:grpSpPr>
          <a:xfrm>
            <a:off x="8966198" y="786950"/>
            <a:ext cx="6921600" cy="1613400"/>
            <a:chOff x="0" y="0"/>
            <a:chExt cx="9228800" cy="2151200"/>
          </a:xfrm>
        </p:grpSpPr>
        <p:sp>
          <p:nvSpPr>
            <p:cNvPr id="16" name="Freeform 16"/>
            <p:cNvSpPr/>
            <p:nvPr/>
          </p:nvSpPr>
          <p:spPr>
            <a:xfrm>
              <a:off x="0" y="0"/>
              <a:ext cx="9228800" cy="2151200"/>
            </a:xfrm>
            <a:custGeom>
              <a:avLst/>
              <a:gdLst/>
              <a:ahLst/>
              <a:cxnLst/>
              <a:rect l="l" t="t" r="r" b="b"/>
              <a:pathLst>
                <a:path w="9228800" h="2151200">
                  <a:moveTo>
                    <a:pt x="0" y="0"/>
                  </a:moveTo>
                  <a:lnTo>
                    <a:pt x="9228800" y="0"/>
                  </a:lnTo>
                  <a:lnTo>
                    <a:pt x="9228800" y="2151200"/>
                  </a:lnTo>
                  <a:lnTo>
                    <a:pt x="0" y="2151200"/>
                  </a:lnTo>
                  <a:close/>
                </a:path>
              </a:pathLst>
            </a:custGeom>
          </p:spPr>
        </p:sp>
        <p:sp>
          <p:nvSpPr>
            <p:cNvPr id="17" name="TextBox 17"/>
            <p:cNvSpPr txBox="1"/>
            <p:nvPr/>
          </p:nvSpPr>
          <p:spPr>
            <a:xfrm>
              <a:off x="0" y="-28575"/>
              <a:ext cx="9228800" cy="2179775"/>
            </a:xfrm>
            <a:prstGeom prst="rect">
              <a:avLst/>
            </a:prstGeom>
          </p:spPr>
          <p:txBody>
            <a:bodyPr lIns="0" tIns="0" rIns="0" bIns="0" rtlCol="0" anchor="ctr"/>
            <a:lstStyle/>
            <a:p>
              <a:pPr>
                <a:lnSpc>
                  <a:spcPts val="3840"/>
                </a:lnSpc>
              </a:pPr>
              <a:r>
                <a:rPr lang="es-MX" sz="3200" b="1" dirty="0">
                  <a:solidFill>
                    <a:schemeClr val="bg1"/>
                  </a:solidFill>
                </a:rPr>
                <a:t>c) Comisiones, Delegaciones, </a:t>
              </a:r>
              <a:r>
                <a:rPr lang="es-MX" sz="3200" b="1" dirty="0" smtClean="0">
                  <a:solidFill>
                    <a:schemeClr val="bg1"/>
                  </a:solidFill>
                </a:rPr>
                <a:t>Representaciones.</a:t>
              </a:r>
            </a:p>
            <a:p>
              <a:r>
                <a:rPr lang="es-MX" sz="2400" b="1" dirty="0">
                  <a:solidFill>
                    <a:schemeClr val="bg1"/>
                  </a:solidFill>
                </a:rPr>
                <a:t>PARTICIPACIÓN E INTERVENCIÓN EN </a:t>
              </a:r>
              <a:r>
                <a:rPr lang="es-MX" sz="2400" b="1" dirty="0" smtClean="0">
                  <a:solidFill>
                    <a:schemeClr val="bg1"/>
                  </a:solidFill>
                </a:rPr>
                <a:t>COMISIONES.</a:t>
              </a:r>
              <a:endParaRPr lang="es-MX" sz="3200" b="1" dirty="0" smtClean="0">
                <a:solidFill>
                  <a:schemeClr val="bg1"/>
                </a:solidFill>
              </a:endParaRPr>
            </a:p>
          </p:txBody>
        </p:sp>
      </p:grpSp>
      <p:grpSp>
        <p:nvGrpSpPr>
          <p:cNvPr id="19" name="Group 19"/>
          <p:cNvGrpSpPr/>
          <p:nvPr/>
        </p:nvGrpSpPr>
        <p:grpSpPr>
          <a:xfrm>
            <a:off x="17500800" y="8712450"/>
            <a:ext cx="787200" cy="787200"/>
            <a:chOff x="0" y="0"/>
            <a:chExt cx="1049600" cy="1049600"/>
          </a:xfrm>
        </p:grpSpPr>
        <p:sp>
          <p:nvSpPr>
            <p:cNvPr id="20" name="Freeform 20"/>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21" name="TextBox 21"/>
            <p:cNvSpPr txBox="1"/>
            <p:nvPr/>
          </p:nvSpPr>
          <p:spPr>
            <a:xfrm>
              <a:off x="0" y="-9525"/>
              <a:ext cx="1049600" cy="1059125"/>
            </a:xfrm>
            <a:prstGeom prst="rect">
              <a:avLst/>
            </a:prstGeom>
          </p:spPr>
          <p:txBody>
            <a:bodyPr lIns="0" tIns="0" rIns="0" bIns="0" rtlCol="0" anchor="ctr"/>
            <a:lstStyle/>
            <a:p>
              <a:pPr algn="ctr">
                <a:lnSpc>
                  <a:spcPts val="2879"/>
                </a:lnSpc>
              </a:pPr>
              <a:r>
                <a:rPr lang="en-US" sz="2400" b="1" dirty="0">
                  <a:solidFill>
                    <a:srgbClr val="FFFFFF"/>
                  </a:solidFill>
                  <a:latin typeface="Barlow Bold"/>
                  <a:ea typeface="Barlow Bold"/>
                  <a:cs typeface="Barlow Bold"/>
                  <a:sym typeface="Barlow Bold"/>
                </a:rPr>
                <a:t>7</a:t>
              </a:r>
            </a:p>
          </p:txBody>
        </p:sp>
      </p:grpSp>
      <p:sp>
        <p:nvSpPr>
          <p:cNvPr id="23" name="Marcador de texto 5">
            <a:extLst>
              <a:ext uri="{FF2B5EF4-FFF2-40B4-BE49-F238E27FC236}">
                <a16:creationId xmlns:a16="http://schemas.microsoft.com/office/drawing/2014/main" id="{8BF4005F-BC3F-D1AD-7105-BFEA6E54B717}"/>
              </a:ext>
            </a:extLst>
          </p:cNvPr>
          <p:cNvSpPr txBox="1">
            <a:spLocks/>
          </p:cNvSpPr>
          <p:nvPr/>
        </p:nvSpPr>
        <p:spPr>
          <a:xfrm>
            <a:off x="9372600" y="3419324"/>
            <a:ext cx="8278971" cy="340057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es-EC" sz="2400" dirty="0"/>
              <a:t>Ordenanza Reformatoria de la “Ordenanza de Aprobación del Plan de Desarrollo Y Ordenamiento Territorial del Cantón Guaranda 2023-2027”</a:t>
            </a:r>
            <a:r>
              <a:rPr lang="es-MX" sz="2400" dirty="0"/>
              <a:t>	.</a:t>
            </a:r>
            <a:endParaRPr lang="en-US" sz="2400" dirty="0"/>
          </a:p>
          <a:p>
            <a:pPr marL="0" indent="0" algn="r">
              <a:buNone/>
            </a:pPr>
            <a:r>
              <a:rPr lang="es-MX" sz="2400" b="1" i="1" dirty="0"/>
              <a:t>ESTADO: Aprobada. </a:t>
            </a:r>
            <a:endParaRPr lang="en-US" sz="2400" dirty="0"/>
          </a:p>
          <a:p>
            <a:pPr marL="0" indent="0" algn="r">
              <a:buNone/>
            </a:pPr>
            <a:r>
              <a:rPr lang="es-MX" sz="2400" b="1" dirty="0"/>
              <a:t> </a:t>
            </a:r>
            <a:endParaRPr lang="en-US" sz="2400" dirty="0"/>
          </a:p>
          <a:p>
            <a:pPr lvl="0"/>
            <a:r>
              <a:rPr lang="es-MX" sz="2400" dirty="0"/>
              <a:t>Primera Reforma a La Ordenanza del Presupuesto Económico del Ejercicio Fiscal del Año 2025, del Gobierno Autónomo Descentralizado Del Cantón Guaranda</a:t>
            </a:r>
            <a:r>
              <a:rPr lang="es-MX" sz="2400" dirty="0" smtClean="0"/>
              <a:t>.</a:t>
            </a:r>
            <a:r>
              <a:rPr lang="es-MX" sz="2400" b="1" i="1" dirty="0"/>
              <a:t> </a:t>
            </a:r>
            <a:endParaRPr lang="en-US" sz="2400" dirty="0"/>
          </a:p>
          <a:p>
            <a:pPr marL="0" indent="0" algn="r">
              <a:buNone/>
            </a:pPr>
            <a:r>
              <a:rPr lang="es-MX" sz="2400" b="1" i="1" dirty="0"/>
              <a:t>ESTADO: Aprobada. </a:t>
            </a:r>
            <a:endParaRPr lang="en-US" sz="2400" dirty="0"/>
          </a:p>
          <a:p>
            <a:pPr marL="0" indent="0" algn="r">
              <a:buNone/>
            </a:pPr>
            <a:r>
              <a:rPr lang="es-MX" sz="2400" b="1" dirty="0"/>
              <a:t> </a:t>
            </a:r>
            <a:endParaRPr lang="en-US" sz="2400" dirty="0"/>
          </a:p>
          <a:p>
            <a:pPr lvl="0"/>
            <a:r>
              <a:rPr lang="es-MX" sz="2400" dirty="0"/>
              <a:t>Ordenanza del Presupuesto Económico del Ejercicio Fiscal del Año 2026</a:t>
            </a:r>
            <a:r>
              <a:rPr lang="es-MX" sz="2400" dirty="0" smtClean="0"/>
              <a:t>.</a:t>
            </a:r>
            <a:r>
              <a:rPr lang="es-MX" sz="2400" b="1" dirty="0"/>
              <a:t> </a:t>
            </a:r>
            <a:endParaRPr lang="en-US" sz="2400" dirty="0"/>
          </a:p>
          <a:p>
            <a:pPr marL="0" indent="0" algn="r">
              <a:buNone/>
            </a:pPr>
            <a:r>
              <a:rPr lang="es-MX" sz="2400" b="1" i="1" dirty="0" smtClean="0"/>
              <a:t>ESTADO</a:t>
            </a:r>
            <a:r>
              <a:rPr lang="es-MX" sz="2400" b="1" i="1" dirty="0"/>
              <a:t>: Aprobada. </a:t>
            </a:r>
            <a:endParaRPr lang="en-US" sz="2400" dirty="0"/>
          </a:p>
        </p:txBody>
      </p:sp>
      <p:pic>
        <p:nvPicPr>
          <p:cNvPr id="25" name="Imagen 24"/>
          <p:cNvPicPr/>
          <p:nvPr/>
        </p:nvPicPr>
        <p:blipFill>
          <a:blip r:embed="rId6" cstate="print">
            <a:extLst>
              <a:ext uri="{28A0092B-C50C-407E-A947-70E740481C1C}">
                <a14:useLocalDpi xmlns:a14="http://schemas.microsoft.com/office/drawing/2010/main" val="0"/>
              </a:ext>
            </a:extLst>
          </a:blip>
          <a:stretch>
            <a:fillRect/>
          </a:stretch>
        </p:blipFill>
        <p:spPr>
          <a:xfrm>
            <a:off x="176645" y="5029921"/>
            <a:ext cx="3406738" cy="5080113"/>
          </a:xfrm>
          <a:prstGeom prst="rect">
            <a:avLst/>
          </a:prstGeom>
        </p:spPr>
      </p:pic>
      <p:pic>
        <p:nvPicPr>
          <p:cNvPr id="26" name="Imagen 25"/>
          <p:cNvPicPr/>
          <p:nvPr/>
        </p:nvPicPr>
        <p:blipFill>
          <a:blip r:embed="rId7" cstate="print">
            <a:extLst>
              <a:ext uri="{28A0092B-C50C-407E-A947-70E740481C1C}">
                <a14:useLocalDpi xmlns:a14="http://schemas.microsoft.com/office/drawing/2010/main" val="0"/>
              </a:ext>
            </a:extLst>
          </a:blip>
          <a:stretch>
            <a:fillRect/>
          </a:stretch>
        </p:blipFill>
        <p:spPr>
          <a:xfrm>
            <a:off x="3336443" y="5077366"/>
            <a:ext cx="3418377" cy="5095334"/>
          </a:xfrm>
          <a:prstGeom prst="rect">
            <a:avLst/>
          </a:prstGeom>
        </p:spPr>
      </p:pic>
      <p:pic>
        <p:nvPicPr>
          <p:cNvPr id="27" name="Imagen 26"/>
          <p:cNvPicPr/>
          <p:nvPr/>
        </p:nvPicPr>
        <p:blipFill>
          <a:blip r:embed="rId8" cstate="print">
            <a:extLst>
              <a:ext uri="{28A0092B-C50C-407E-A947-70E740481C1C}">
                <a14:useLocalDpi xmlns:a14="http://schemas.microsoft.com/office/drawing/2010/main" val="0"/>
              </a:ext>
            </a:extLst>
          </a:blip>
          <a:stretch>
            <a:fillRect/>
          </a:stretch>
        </p:blipFill>
        <p:spPr>
          <a:xfrm>
            <a:off x="6324600" y="6228764"/>
            <a:ext cx="2819400" cy="3943936"/>
          </a:xfrm>
          <a:prstGeom prst="rect">
            <a:avLst/>
          </a:prstGeom>
        </p:spPr>
      </p:pic>
    </p:spTree>
    <p:extLst>
      <p:ext uri="{BB962C8B-B14F-4D97-AF65-F5344CB8AC3E}">
        <p14:creationId xmlns:p14="http://schemas.microsoft.com/office/powerpoint/2010/main" val="11231161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1" y="0"/>
            <a:ext cx="18287841" cy="10287000"/>
            <a:chOff x="0" y="0"/>
            <a:chExt cx="12192000" cy="13716000"/>
          </a:xfrm>
          <a:solidFill>
            <a:srgbClr val="E3E3E3"/>
          </a:solidFill>
        </p:grpSpPr>
        <p:sp>
          <p:nvSpPr>
            <p:cNvPr id="6" name="Freeform 6"/>
            <p:cNvSpPr/>
            <p:nvPr/>
          </p:nvSpPr>
          <p:spPr>
            <a:xfrm>
              <a:off x="0" y="0"/>
              <a:ext cx="12192000" cy="13716000"/>
            </a:xfrm>
            <a:custGeom>
              <a:avLst/>
              <a:gdLst/>
              <a:ahLst/>
              <a:cxnLst/>
              <a:rect l="l" t="t" r="r" b="b"/>
              <a:pathLst>
                <a:path w="12192000" h="13716000">
                  <a:moveTo>
                    <a:pt x="0" y="0"/>
                  </a:moveTo>
                  <a:lnTo>
                    <a:pt x="12192000" y="0"/>
                  </a:lnTo>
                  <a:lnTo>
                    <a:pt x="12192000" y="13716000"/>
                  </a:lnTo>
                  <a:lnTo>
                    <a:pt x="0" y="13716000"/>
                  </a:lnTo>
                  <a:close/>
                </a:path>
              </a:pathLst>
            </a:custGeom>
            <a:grpFill/>
          </p:spPr>
        </p:sp>
      </p:grpSp>
      <p:pic>
        <p:nvPicPr>
          <p:cNvPr id="34" name="Imagen 33"/>
          <p:cNvPicPr/>
          <p:nvPr/>
        </p:nvPicPr>
        <p:blipFill rotWithShape="1">
          <a:blip r:embed="rId3" cstate="print">
            <a:extLst>
              <a:ext uri="{28A0092B-C50C-407E-A947-70E740481C1C}">
                <a14:useLocalDpi xmlns:a14="http://schemas.microsoft.com/office/drawing/2010/main" val="0"/>
              </a:ext>
            </a:extLst>
          </a:blip>
          <a:srcRect t="13590" b="4717"/>
          <a:stretch/>
        </p:blipFill>
        <p:spPr>
          <a:xfrm>
            <a:off x="14521690" y="4838700"/>
            <a:ext cx="3703011" cy="5410200"/>
          </a:xfrm>
          <a:prstGeom prst="rect">
            <a:avLst/>
          </a:prstGeom>
        </p:spPr>
      </p:pic>
      <p:pic>
        <p:nvPicPr>
          <p:cNvPr id="22" name="Imagen 21">
            <a:extLst>
              <a:ext uri="{FF2B5EF4-FFF2-40B4-BE49-F238E27FC236}">
                <a16:creationId xmlns:a16="http://schemas.microsoft.com/office/drawing/2014/main" id="{926E07F8-3734-B72B-04F9-D20EA35BA8FF}"/>
              </a:ext>
            </a:extLst>
          </p:cNvPr>
          <p:cNvPicPr>
            <a:picLocks noChangeAspect="1"/>
          </p:cNvPicPr>
          <p:nvPr/>
        </p:nvPicPr>
        <p:blipFill>
          <a:blip r:embed="rId4">
            <a:alphaModFix amt="13000"/>
          </a:blip>
          <a:srcRect r="15380" b="15379"/>
          <a:stretch>
            <a:fillRect/>
          </a:stretch>
        </p:blipFill>
        <p:spPr>
          <a:xfrm>
            <a:off x="67732" y="0"/>
            <a:ext cx="18220268" cy="10248900"/>
          </a:xfrm>
          <a:prstGeom prst="rect">
            <a:avLst/>
          </a:prstGeom>
        </p:spPr>
      </p:pic>
      <p:pic>
        <p:nvPicPr>
          <p:cNvPr id="32" name="Imagen 31"/>
          <p:cNvPicPr/>
          <p:nvPr/>
        </p:nvPicPr>
        <p:blipFill>
          <a:blip r:embed="rId5" cstate="print">
            <a:extLst>
              <a:ext uri="{28A0092B-C50C-407E-A947-70E740481C1C}">
                <a14:useLocalDpi xmlns:a14="http://schemas.microsoft.com/office/drawing/2010/main" val="0"/>
              </a:ext>
            </a:extLst>
          </a:blip>
          <a:stretch>
            <a:fillRect/>
          </a:stretch>
        </p:blipFill>
        <p:spPr>
          <a:xfrm>
            <a:off x="10532191" y="4846437"/>
            <a:ext cx="4051007" cy="5402464"/>
          </a:xfrm>
          <a:prstGeom prst="rect">
            <a:avLst/>
          </a:prstGeom>
        </p:spPr>
      </p:pic>
      <p:grpSp>
        <p:nvGrpSpPr>
          <p:cNvPr id="7" name="Group 7"/>
          <p:cNvGrpSpPr/>
          <p:nvPr/>
        </p:nvGrpSpPr>
        <p:grpSpPr>
          <a:xfrm>
            <a:off x="17500600" y="8712250"/>
            <a:ext cx="787200" cy="787200"/>
            <a:chOff x="0" y="0"/>
            <a:chExt cx="1049600" cy="1049600"/>
          </a:xfrm>
        </p:grpSpPr>
        <p:sp>
          <p:nvSpPr>
            <p:cNvPr id="8" name="Freeform 8"/>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9" name="Group 9"/>
          <p:cNvGrpSpPr/>
          <p:nvPr/>
        </p:nvGrpSpPr>
        <p:grpSpPr>
          <a:xfrm>
            <a:off x="1006756" y="787548"/>
            <a:ext cx="9144000" cy="1613400"/>
            <a:chOff x="0" y="0"/>
            <a:chExt cx="12192000" cy="2151200"/>
          </a:xfrm>
        </p:grpSpPr>
        <p:sp>
          <p:nvSpPr>
            <p:cNvPr id="10" name="Freeform 10"/>
            <p:cNvSpPr/>
            <p:nvPr/>
          </p:nvSpPr>
          <p:spPr>
            <a:xfrm>
              <a:off x="0" y="0"/>
              <a:ext cx="12192000" cy="2151253"/>
            </a:xfrm>
            <a:custGeom>
              <a:avLst/>
              <a:gdLst/>
              <a:ahLst/>
              <a:cxnLst/>
              <a:rect l="l" t="t" r="r" b="b"/>
              <a:pathLst>
                <a:path w="12192000" h="2151253">
                  <a:moveTo>
                    <a:pt x="0" y="0"/>
                  </a:moveTo>
                  <a:lnTo>
                    <a:pt x="12192000" y="0"/>
                  </a:lnTo>
                  <a:lnTo>
                    <a:pt x="12192000" y="2151253"/>
                  </a:lnTo>
                  <a:lnTo>
                    <a:pt x="0" y="2151253"/>
                  </a:lnTo>
                  <a:close/>
                </a:path>
              </a:pathLst>
            </a:custGeom>
            <a:solidFill>
              <a:srgbClr val="E48312"/>
            </a:solidFill>
          </p:spPr>
        </p:sp>
      </p:grpSp>
      <p:grpSp>
        <p:nvGrpSpPr>
          <p:cNvPr id="11" name="Group 11"/>
          <p:cNvGrpSpPr/>
          <p:nvPr/>
        </p:nvGrpSpPr>
        <p:grpSpPr>
          <a:xfrm>
            <a:off x="1008534" y="787548"/>
            <a:ext cx="1613400" cy="1613400"/>
            <a:chOff x="0" y="0"/>
            <a:chExt cx="2151200" cy="2151200"/>
          </a:xfrm>
        </p:grpSpPr>
        <p:sp>
          <p:nvSpPr>
            <p:cNvPr id="12" name="Freeform 12"/>
            <p:cNvSpPr/>
            <p:nvPr/>
          </p:nvSpPr>
          <p:spPr>
            <a:xfrm>
              <a:off x="0" y="0"/>
              <a:ext cx="2151253" cy="2151253"/>
            </a:xfrm>
            <a:custGeom>
              <a:avLst/>
              <a:gdLst/>
              <a:ahLst/>
              <a:cxnLst/>
              <a:rect l="l" t="t" r="r" b="b"/>
              <a:pathLst>
                <a:path w="2151253" h="2151253">
                  <a:moveTo>
                    <a:pt x="0" y="0"/>
                  </a:moveTo>
                  <a:lnTo>
                    <a:pt x="2151253" y="0"/>
                  </a:lnTo>
                  <a:lnTo>
                    <a:pt x="2151253" y="2151253"/>
                  </a:lnTo>
                  <a:lnTo>
                    <a:pt x="0" y="2151253"/>
                  </a:lnTo>
                  <a:close/>
                </a:path>
              </a:pathLst>
            </a:custGeom>
            <a:solidFill>
              <a:srgbClr val="FFFFFF">
                <a:alpha val="27451"/>
              </a:srgbClr>
            </a:solidFill>
          </p:spPr>
        </p:sp>
      </p:grpSp>
      <p:grpSp>
        <p:nvGrpSpPr>
          <p:cNvPr id="13" name="Group 13"/>
          <p:cNvGrpSpPr>
            <a:grpSpLocks noChangeAspect="1"/>
          </p:cNvGrpSpPr>
          <p:nvPr/>
        </p:nvGrpSpPr>
        <p:grpSpPr>
          <a:xfrm>
            <a:off x="1096888" y="839602"/>
            <a:ext cx="1424538" cy="1474262"/>
            <a:chOff x="0" y="0"/>
            <a:chExt cx="1899384" cy="1965683"/>
          </a:xfrm>
        </p:grpSpPr>
        <p:sp>
          <p:nvSpPr>
            <p:cNvPr id="14" name="Freeform 14" descr="Dibujo con letras blancas  El contenido generado por IA puede ser incorrecto."/>
            <p:cNvSpPr/>
            <p:nvPr/>
          </p:nvSpPr>
          <p:spPr>
            <a:xfrm>
              <a:off x="0" y="0"/>
              <a:ext cx="1899412" cy="1965706"/>
            </a:xfrm>
            <a:custGeom>
              <a:avLst/>
              <a:gdLst/>
              <a:ahLst/>
              <a:cxnLst/>
              <a:rect l="l" t="t" r="r" b="b"/>
              <a:pathLst>
                <a:path w="1899412" h="1965706">
                  <a:moveTo>
                    <a:pt x="0" y="0"/>
                  </a:moveTo>
                  <a:lnTo>
                    <a:pt x="1899412" y="0"/>
                  </a:lnTo>
                  <a:lnTo>
                    <a:pt x="1899412" y="1965706"/>
                  </a:lnTo>
                  <a:lnTo>
                    <a:pt x="0" y="1965706"/>
                  </a:lnTo>
                  <a:lnTo>
                    <a:pt x="0" y="0"/>
                  </a:lnTo>
                  <a:close/>
                </a:path>
              </a:pathLst>
            </a:custGeom>
            <a:blipFill>
              <a:blip r:embed="rId6"/>
              <a:stretch>
                <a:fillRect l="-350627" r="1"/>
              </a:stretch>
            </a:blipFill>
          </p:spPr>
        </p:sp>
      </p:grpSp>
      <p:grpSp>
        <p:nvGrpSpPr>
          <p:cNvPr id="15" name="Group 15"/>
          <p:cNvGrpSpPr/>
          <p:nvPr/>
        </p:nvGrpSpPr>
        <p:grpSpPr>
          <a:xfrm>
            <a:off x="2992116" y="787548"/>
            <a:ext cx="6921600" cy="1613400"/>
            <a:chOff x="0" y="0"/>
            <a:chExt cx="9228800" cy="2151200"/>
          </a:xfrm>
        </p:grpSpPr>
        <p:sp>
          <p:nvSpPr>
            <p:cNvPr id="16" name="Freeform 16"/>
            <p:cNvSpPr/>
            <p:nvPr/>
          </p:nvSpPr>
          <p:spPr>
            <a:xfrm>
              <a:off x="0" y="0"/>
              <a:ext cx="9228800" cy="2151200"/>
            </a:xfrm>
            <a:custGeom>
              <a:avLst/>
              <a:gdLst/>
              <a:ahLst/>
              <a:cxnLst/>
              <a:rect l="l" t="t" r="r" b="b"/>
              <a:pathLst>
                <a:path w="9228800" h="2151200">
                  <a:moveTo>
                    <a:pt x="0" y="0"/>
                  </a:moveTo>
                  <a:lnTo>
                    <a:pt x="9228800" y="0"/>
                  </a:lnTo>
                  <a:lnTo>
                    <a:pt x="9228800" y="2151200"/>
                  </a:lnTo>
                  <a:lnTo>
                    <a:pt x="0" y="2151200"/>
                  </a:lnTo>
                  <a:close/>
                </a:path>
              </a:pathLst>
            </a:custGeom>
          </p:spPr>
        </p:sp>
        <p:sp>
          <p:nvSpPr>
            <p:cNvPr id="17" name="TextBox 17"/>
            <p:cNvSpPr txBox="1"/>
            <p:nvPr/>
          </p:nvSpPr>
          <p:spPr>
            <a:xfrm>
              <a:off x="0" y="-28575"/>
              <a:ext cx="9228800" cy="2179775"/>
            </a:xfrm>
            <a:prstGeom prst="rect">
              <a:avLst/>
            </a:prstGeom>
          </p:spPr>
          <p:txBody>
            <a:bodyPr lIns="0" tIns="0" rIns="0" bIns="0" rtlCol="0" anchor="ctr"/>
            <a:lstStyle/>
            <a:p>
              <a:pPr>
                <a:lnSpc>
                  <a:spcPts val="3840"/>
                </a:lnSpc>
              </a:pPr>
              <a:r>
                <a:rPr lang="en-US" sz="3200" b="1" dirty="0">
                  <a:solidFill>
                    <a:srgbClr val="FFFFFF"/>
                  </a:solidFill>
                  <a:latin typeface="Barlow"/>
                  <a:ea typeface="Barlow"/>
                  <a:cs typeface="Barlow"/>
                  <a:sym typeface="Barlow"/>
                </a:rPr>
                <a:t>PROPUESTAS Y ACCIONES</a:t>
              </a:r>
            </a:p>
          </p:txBody>
        </p:sp>
      </p:grpSp>
      <p:grpSp>
        <p:nvGrpSpPr>
          <p:cNvPr id="19" name="Group 19"/>
          <p:cNvGrpSpPr/>
          <p:nvPr/>
        </p:nvGrpSpPr>
        <p:grpSpPr>
          <a:xfrm>
            <a:off x="17500800" y="8712450"/>
            <a:ext cx="787200" cy="787200"/>
            <a:chOff x="0" y="0"/>
            <a:chExt cx="1049600" cy="1049600"/>
          </a:xfrm>
        </p:grpSpPr>
        <p:sp>
          <p:nvSpPr>
            <p:cNvPr id="20" name="Freeform 20"/>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21" name="TextBox 21"/>
            <p:cNvSpPr txBox="1"/>
            <p:nvPr/>
          </p:nvSpPr>
          <p:spPr>
            <a:xfrm>
              <a:off x="0" y="-9525"/>
              <a:ext cx="1049600" cy="1059125"/>
            </a:xfrm>
            <a:prstGeom prst="rect">
              <a:avLst/>
            </a:prstGeom>
          </p:spPr>
          <p:txBody>
            <a:bodyPr lIns="0" tIns="0" rIns="0" bIns="0" rtlCol="0" anchor="ctr"/>
            <a:lstStyle/>
            <a:p>
              <a:pPr algn="ctr">
                <a:lnSpc>
                  <a:spcPts val="2879"/>
                </a:lnSpc>
              </a:pPr>
              <a:r>
                <a:rPr lang="en-US" sz="2400" b="1" dirty="0">
                  <a:solidFill>
                    <a:srgbClr val="FFFFFF"/>
                  </a:solidFill>
                  <a:latin typeface="Barlow Bold"/>
                  <a:ea typeface="Barlow Bold"/>
                  <a:cs typeface="Barlow Bold"/>
                  <a:sym typeface="Barlow Bold"/>
                </a:rPr>
                <a:t>9</a:t>
              </a:r>
            </a:p>
          </p:txBody>
        </p:sp>
      </p:grpSp>
      <p:sp>
        <p:nvSpPr>
          <p:cNvPr id="23" name="Google Shape;110;p16"/>
          <p:cNvSpPr txBox="1">
            <a:spLocks/>
          </p:cNvSpPr>
          <p:nvPr/>
        </p:nvSpPr>
        <p:spPr>
          <a:xfrm>
            <a:off x="-86286" y="2476500"/>
            <a:ext cx="9077886" cy="3675116"/>
          </a:xfrm>
          <a:prstGeom prst="rect">
            <a:avLst/>
          </a:prstGeom>
        </p:spPr>
        <p:txBody>
          <a:bodyPr spcFirstLastPara="1" vert="horz" wrap="square" lIns="182850" tIns="182850" rIns="182850" bIns="182850" rtlCol="0" anchor="t" anchorCtr="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es-MX" sz="2400" dirty="0"/>
              <a:t>PROPUESTA DE PROYECTO </a:t>
            </a:r>
            <a:r>
              <a:rPr lang="es-MX" sz="2400" b="1" dirty="0"/>
              <a:t>MACRO INTEGRAL VACACIONAL GUARDIANES DEL PÁRAMO, PRESENTADA POR LA FUNDACIÓN </a:t>
            </a:r>
            <a:r>
              <a:rPr lang="es-MX" sz="2400" b="1" dirty="0" smtClean="0"/>
              <a:t>NAKUNA.</a:t>
            </a:r>
          </a:p>
          <a:p>
            <a:pPr marL="0" lvl="0" indent="0">
              <a:buNone/>
            </a:pPr>
            <a:endParaRPr lang="es-MX" sz="2400" b="1" dirty="0"/>
          </a:p>
          <a:p>
            <a:pPr lvl="0"/>
            <a:r>
              <a:rPr lang="es-MX" sz="2400" b="1" dirty="0">
                <a:solidFill>
                  <a:schemeClr val="tx2">
                    <a:lumMod val="25000"/>
                  </a:schemeClr>
                </a:solidFill>
              </a:rPr>
              <a:t>SALÓN DE </a:t>
            </a:r>
            <a:r>
              <a:rPr lang="es-MX" sz="2400" b="1" dirty="0" smtClean="0">
                <a:solidFill>
                  <a:schemeClr val="tx2">
                    <a:lumMod val="25000"/>
                  </a:schemeClr>
                </a:solidFill>
              </a:rPr>
              <a:t>NAVIDAD </a:t>
            </a:r>
            <a:r>
              <a:rPr lang="es-MX" sz="2400" b="1" dirty="0" smtClean="0"/>
              <a:t>- FERIA DE EMPRENDIMIENTO Y TRADICIÓN</a:t>
            </a:r>
            <a:r>
              <a:rPr lang="es-MX" sz="2400" b="1" dirty="0" smtClean="0">
                <a:solidFill>
                  <a:schemeClr val="tx2">
                    <a:lumMod val="25000"/>
                  </a:schemeClr>
                </a:solidFill>
              </a:rPr>
              <a:t>,</a:t>
            </a:r>
            <a:r>
              <a:rPr lang="es-MX" sz="2400" dirty="0" smtClean="0">
                <a:solidFill>
                  <a:schemeClr val="tx2">
                    <a:lumMod val="25000"/>
                  </a:schemeClr>
                </a:solidFill>
              </a:rPr>
              <a:t> </a:t>
            </a:r>
            <a:r>
              <a:rPr lang="es-MX" sz="2400" dirty="0">
                <a:solidFill>
                  <a:schemeClr val="tx2">
                    <a:lumMod val="25000"/>
                  </a:schemeClr>
                </a:solidFill>
              </a:rPr>
              <a:t>JUNTO A LA GESTIÓN Y TRABAJO DE EMPRENDEDORES LOCALES CON EL APOYO DE VARIAS INSTITUCIONES PÚBLICAS Y PRIVADAS, SIN SU APOYO NO HUBIERA SIDO POSIBLE</a:t>
            </a:r>
            <a:r>
              <a:rPr lang="es-MX" sz="2400" dirty="0" smtClean="0">
                <a:solidFill>
                  <a:schemeClr val="tx2">
                    <a:lumMod val="25000"/>
                  </a:schemeClr>
                </a:solidFill>
              </a:rPr>
              <a:t>.</a:t>
            </a:r>
          </a:p>
          <a:p>
            <a:pPr marL="0" lvl="0" indent="0">
              <a:buNone/>
            </a:pPr>
            <a:endParaRPr lang="es-MX" sz="2400" b="1" dirty="0">
              <a:solidFill>
                <a:schemeClr val="tx2">
                  <a:lumMod val="25000"/>
                </a:schemeClr>
              </a:solidFill>
            </a:endParaRPr>
          </a:p>
          <a:p>
            <a:pPr lvl="0"/>
            <a:r>
              <a:rPr lang="es-MX" sz="2400" b="1" dirty="0">
                <a:solidFill>
                  <a:schemeClr val="tx2">
                    <a:lumMod val="25000"/>
                  </a:schemeClr>
                </a:solidFill>
              </a:rPr>
              <a:t>FETIVAL DE CHOCOLATE </a:t>
            </a:r>
            <a:r>
              <a:rPr lang="es-MX" sz="2400" dirty="0">
                <a:solidFill>
                  <a:schemeClr val="tx2">
                    <a:lumMod val="25000"/>
                  </a:schemeClr>
                </a:solidFill>
              </a:rPr>
              <a:t>EN SALINA IMPULSANDO EL EMPRENDIMIENTO Y A SALINA COMO RINCÓN </a:t>
            </a:r>
            <a:r>
              <a:rPr lang="es-MX" sz="2400" dirty="0" smtClean="0">
                <a:solidFill>
                  <a:schemeClr val="tx2">
                    <a:lumMod val="25000"/>
                  </a:schemeClr>
                </a:solidFill>
              </a:rPr>
              <a:t>MÁGICO</a:t>
            </a:r>
          </a:p>
          <a:p>
            <a:pPr marL="0" lvl="0" indent="0">
              <a:buNone/>
            </a:pPr>
            <a:endParaRPr lang="es-MX" sz="2400" i="1" dirty="0">
              <a:solidFill>
                <a:schemeClr val="tx2">
                  <a:lumMod val="25000"/>
                </a:schemeClr>
              </a:solidFill>
            </a:endParaRPr>
          </a:p>
          <a:p>
            <a:pPr marL="269875">
              <a:tabLst>
                <a:tab pos="269875" algn="l"/>
              </a:tabLst>
            </a:pPr>
            <a:r>
              <a:rPr lang="es-MX" sz="2400" b="1" dirty="0">
                <a:solidFill>
                  <a:schemeClr val="tx2">
                    <a:lumMod val="25000"/>
                  </a:schemeClr>
                </a:solidFill>
              </a:rPr>
              <a:t>ENCUENTRO NACIONAL SCOUT, </a:t>
            </a:r>
            <a:r>
              <a:rPr lang="es-MX" sz="2400" dirty="0">
                <a:solidFill>
                  <a:schemeClr val="tx2">
                    <a:lumMod val="25000"/>
                  </a:schemeClr>
                </a:solidFill>
              </a:rPr>
              <a:t>CON UNA GESTIÓN </a:t>
            </a:r>
            <a:r>
              <a:rPr lang="es-MX" sz="2400" dirty="0" smtClean="0">
                <a:solidFill>
                  <a:schemeClr val="tx2">
                    <a:lumMod val="25000"/>
                  </a:schemeClr>
                </a:solidFill>
              </a:rPr>
              <a:t>CONJUNTA.</a:t>
            </a:r>
          </a:p>
          <a:p>
            <a:pPr marL="269875">
              <a:tabLst>
                <a:tab pos="269875" algn="l"/>
              </a:tabLst>
            </a:pPr>
            <a:endParaRPr lang="es-MX" sz="2400" dirty="0">
              <a:solidFill>
                <a:schemeClr val="tx2">
                  <a:lumMod val="25000"/>
                </a:schemeClr>
              </a:solidFill>
            </a:endParaRPr>
          </a:p>
          <a:p>
            <a:pPr marL="269875">
              <a:tabLst>
                <a:tab pos="269875" algn="l"/>
              </a:tabLst>
            </a:pPr>
            <a:r>
              <a:rPr lang="es-MX" sz="2400" dirty="0">
                <a:solidFill>
                  <a:schemeClr val="tx2">
                    <a:lumMod val="25000"/>
                  </a:schemeClr>
                </a:solidFill>
              </a:rPr>
              <a:t>VARIAS </a:t>
            </a:r>
            <a:r>
              <a:rPr lang="es-MX" sz="2400" b="1" dirty="0">
                <a:solidFill>
                  <a:schemeClr val="tx2">
                    <a:lumMod val="25000"/>
                  </a:schemeClr>
                </a:solidFill>
              </a:rPr>
              <a:t>CAMPAÑA DE ESTERILIZACIÓN, VACUNACIÓN Y ADOPCIÓN</a:t>
            </a:r>
            <a:r>
              <a:rPr lang="es-MX" sz="2400" dirty="0">
                <a:solidFill>
                  <a:schemeClr val="tx2">
                    <a:lumMod val="25000"/>
                  </a:schemeClr>
                </a:solidFill>
              </a:rPr>
              <a:t> CANINA – FENILA </a:t>
            </a:r>
            <a:r>
              <a:rPr lang="es-MX" sz="2400" dirty="0" smtClean="0">
                <a:solidFill>
                  <a:schemeClr val="tx2">
                    <a:lumMod val="25000"/>
                  </a:schemeClr>
                </a:solidFill>
              </a:rPr>
              <a:t>, SE HAN </a:t>
            </a:r>
            <a:r>
              <a:rPr lang="es-MX" sz="2400" dirty="0">
                <a:solidFill>
                  <a:schemeClr val="tx2">
                    <a:lumMod val="25000"/>
                  </a:schemeClr>
                </a:solidFill>
              </a:rPr>
              <a:t>LLEVADO A CABO </a:t>
            </a:r>
            <a:r>
              <a:rPr lang="es-MX" sz="2400" dirty="0" smtClean="0">
                <a:solidFill>
                  <a:schemeClr val="tx2">
                    <a:lumMod val="25000"/>
                  </a:schemeClr>
                </a:solidFill>
              </a:rPr>
              <a:t>POR PARTE DEL CAEFU, DE </a:t>
            </a:r>
            <a:r>
              <a:rPr lang="es-MX" sz="2400" dirty="0">
                <a:solidFill>
                  <a:schemeClr val="tx2">
                    <a:lumMod val="25000"/>
                  </a:schemeClr>
                </a:solidFill>
              </a:rPr>
              <a:t>MANERA CONSTANTE, ANTE HABER PRESENTADO UNA PROPUESTA AL INICIO DE LA </a:t>
            </a:r>
            <a:r>
              <a:rPr lang="es-MX" sz="2400" dirty="0" smtClean="0">
                <a:solidFill>
                  <a:schemeClr val="tx2">
                    <a:lumMod val="25000"/>
                  </a:schemeClr>
                </a:solidFill>
              </a:rPr>
              <a:t>ADMINISTRACIÓN.</a:t>
            </a:r>
            <a:endParaRPr lang="es-MX" sz="2400" dirty="0">
              <a:solidFill>
                <a:schemeClr val="tx2">
                  <a:lumMod val="25000"/>
                </a:schemeClr>
              </a:solidFill>
            </a:endParaRPr>
          </a:p>
          <a:p>
            <a:pPr marL="269875">
              <a:tabLst>
                <a:tab pos="269875" algn="l"/>
              </a:tabLst>
            </a:pPr>
            <a:endParaRPr lang="es-MX" sz="2400" dirty="0" smtClean="0">
              <a:solidFill>
                <a:schemeClr val="tx2">
                  <a:lumMod val="25000"/>
                </a:schemeClr>
              </a:solidFill>
            </a:endParaRPr>
          </a:p>
          <a:p>
            <a:pPr marL="269875">
              <a:tabLst>
                <a:tab pos="269875" algn="l"/>
              </a:tabLst>
            </a:pPr>
            <a:endParaRPr lang="es-MX" sz="2400" dirty="0">
              <a:solidFill>
                <a:schemeClr val="tx2">
                  <a:lumMod val="25000"/>
                </a:schemeClr>
              </a:solidFill>
            </a:endParaRPr>
          </a:p>
          <a:p>
            <a:pPr marL="269875">
              <a:tabLst>
                <a:tab pos="269875" algn="l"/>
              </a:tabLst>
            </a:pPr>
            <a:endParaRPr lang="es-MX" sz="2400" dirty="0">
              <a:solidFill>
                <a:schemeClr val="tx2">
                  <a:lumMod val="25000"/>
                </a:schemeClr>
              </a:solidFill>
            </a:endParaRPr>
          </a:p>
          <a:p>
            <a:pPr marL="0" indent="0">
              <a:buNone/>
            </a:pPr>
            <a:endParaRPr lang="es-MX" b="1" dirty="0">
              <a:solidFill>
                <a:srgbClr val="002060"/>
              </a:solidFill>
            </a:endParaRPr>
          </a:p>
        </p:txBody>
      </p:sp>
      <p:pic>
        <p:nvPicPr>
          <p:cNvPr id="3" name="Imagen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32191" y="0"/>
            <a:ext cx="3877149" cy="4846436"/>
          </a:xfrm>
          <a:prstGeom prst="rect">
            <a:avLst/>
          </a:prstGeom>
        </p:spPr>
      </p:pic>
      <p:pic>
        <p:nvPicPr>
          <p:cNvPr id="4" name="Imagen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409060" y="0"/>
            <a:ext cx="3880133" cy="4850166"/>
          </a:xfrm>
          <a:prstGeom prst="rect">
            <a:avLst/>
          </a:prstGeom>
        </p:spPr>
      </p:pic>
    </p:spTree>
    <p:extLst>
      <p:ext uri="{BB962C8B-B14F-4D97-AF65-F5344CB8AC3E}">
        <p14:creationId xmlns:p14="http://schemas.microsoft.com/office/powerpoint/2010/main" val="31945730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grpSp>
        <p:nvGrpSpPr>
          <p:cNvPr id="3" name="Group 3"/>
          <p:cNvGrpSpPr/>
          <p:nvPr/>
        </p:nvGrpSpPr>
        <p:grpSpPr>
          <a:xfrm>
            <a:off x="2542200" y="-150"/>
            <a:ext cx="15745800" cy="10287000"/>
            <a:chOff x="0" y="0"/>
            <a:chExt cx="20994400" cy="13716000"/>
          </a:xfrm>
          <a:solidFill>
            <a:srgbClr val="E3E3E3"/>
          </a:solidFill>
        </p:grpSpPr>
        <p:sp>
          <p:nvSpPr>
            <p:cNvPr id="4" name="Freeform 4"/>
            <p:cNvSpPr/>
            <p:nvPr/>
          </p:nvSpPr>
          <p:spPr>
            <a:xfrm>
              <a:off x="0" y="0"/>
              <a:ext cx="20994370" cy="13716000"/>
            </a:xfrm>
            <a:custGeom>
              <a:avLst/>
              <a:gdLst/>
              <a:ahLst/>
              <a:cxnLst/>
              <a:rect l="l" t="t" r="r" b="b"/>
              <a:pathLst>
                <a:path w="20994370" h="13716000">
                  <a:moveTo>
                    <a:pt x="0" y="0"/>
                  </a:moveTo>
                  <a:lnTo>
                    <a:pt x="20994370" y="0"/>
                  </a:lnTo>
                  <a:lnTo>
                    <a:pt x="20994370" y="13716000"/>
                  </a:lnTo>
                  <a:lnTo>
                    <a:pt x="0" y="13716000"/>
                  </a:lnTo>
                  <a:close/>
                </a:path>
              </a:pathLst>
            </a:custGeom>
            <a:grpFill/>
          </p:spPr>
        </p:sp>
      </p:grpSp>
      <p:pic>
        <p:nvPicPr>
          <p:cNvPr id="25" name="Imagen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725" y="6823544"/>
            <a:ext cx="2741030" cy="3432644"/>
          </a:xfrm>
          <a:prstGeom prst="rect">
            <a:avLst/>
          </a:prstGeom>
        </p:spPr>
      </p:pic>
      <p:pic>
        <p:nvPicPr>
          <p:cNvPr id="17" name="Imagen 16">
            <a:extLst>
              <a:ext uri="{FF2B5EF4-FFF2-40B4-BE49-F238E27FC236}">
                <a16:creationId xmlns:a16="http://schemas.microsoft.com/office/drawing/2014/main" id="{F853FA52-3F97-0ACD-9B40-FF7F6C3A6CFC}"/>
              </a:ext>
            </a:extLst>
          </p:cNvPr>
          <p:cNvPicPr>
            <a:picLocks noChangeAspect="1"/>
          </p:cNvPicPr>
          <p:nvPr/>
        </p:nvPicPr>
        <p:blipFill>
          <a:blip r:embed="rId5">
            <a:alphaModFix amt="13000"/>
          </a:blip>
          <a:srcRect r="15380" b="15379"/>
          <a:stretch>
            <a:fillRect/>
          </a:stretch>
        </p:blipFill>
        <p:spPr>
          <a:xfrm>
            <a:off x="2514600" y="1451263"/>
            <a:ext cx="15711301" cy="8837606"/>
          </a:xfrm>
          <a:prstGeom prst="rect">
            <a:avLst/>
          </a:prstGeom>
        </p:spPr>
      </p:pic>
      <p:pic>
        <p:nvPicPr>
          <p:cNvPr id="19" name="Imagen 18"/>
          <p:cNvPicPr/>
          <p:nvPr/>
        </p:nvPicPr>
        <p:blipFill>
          <a:blip r:embed="rId6" cstate="print">
            <a:extLst>
              <a:ext uri="{28A0092B-C50C-407E-A947-70E740481C1C}">
                <a14:useLocalDpi xmlns:a14="http://schemas.microsoft.com/office/drawing/2010/main" val="0"/>
              </a:ext>
            </a:extLst>
          </a:blip>
          <a:stretch>
            <a:fillRect/>
          </a:stretch>
        </p:blipFill>
        <p:spPr>
          <a:xfrm>
            <a:off x="3202514" y="5514141"/>
            <a:ext cx="6970814" cy="3643752"/>
          </a:xfrm>
          <a:prstGeom prst="rect">
            <a:avLst/>
          </a:prstGeom>
        </p:spPr>
      </p:pic>
      <p:pic>
        <p:nvPicPr>
          <p:cNvPr id="20" name="Imagen 19"/>
          <p:cNvPicPr/>
          <p:nvPr/>
        </p:nvPicPr>
        <p:blipFill>
          <a:blip r:embed="rId7" cstate="print">
            <a:extLst>
              <a:ext uri="{28A0092B-C50C-407E-A947-70E740481C1C}">
                <a14:useLocalDpi xmlns:a14="http://schemas.microsoft.com/office/drawing/2010/main" val="0"/>
              </a:ext>
            </a:extLst>
          </a:blip>
          <a:stretch>
            <a:fillRect/>
          </a:stretch>
        </p:blipFill>
        <p:spPr>
          <a:xfrm>
            <a:off x="10732223" y="5501604"/>
            <a:ext cx="2893193" cy="3615561"/>
          </a:xfrm>
          <a:prstGeom prst="rect">
            <a:avLst/>
          </a:prstGeom>
        </p:spPr>
      </p:pic>
      <p:pic>
        <p:nvPicPr>
          <p:cNvPr id="21" name="Imagen 20"/>
          <p:cNvPicPr/>
          <p:nvPr/>
        </p:nvPicPr>
        <p:blipFill>
          <a:blip r:embed="rId8" cstate="print">
            <a:extLst>
              <a:ext uri="{28A0092B-C50C-407E-A947-70E740481C1C}">
                <a14:useLocalDpi xmlns:a14="http://schemas.microsoft.com/office/drawing/2010/main" val="0"/>
              </a:ext>
            </a:extLst>
          </a:blip>
          <a:stretch>
            <a:fillRect/>
          </a:stretch>
        </p:blipFill>
        <p:spPr>
          <a:xfrm>
            <a:off x="14318251" y="5471160"/>
            <a:ext cx="3657469" cy="3657469"/>
          </a:xfrm>
          <a:prstGeom prst="rect">
            <a:avLst/>
          </a:prstGeom>
        </p:spPr>
      </p:pic>
      <p:grpSp>
        <p:nvGrpSpPr>
          <p:cNvPr id="5" name="Group 5"/>
          <p:cNvGrpSpPr/>
          <p:nvPr/>
        </p:nvGrpSpPr>
        <p:grpSpPr>
          <a:xfrm>
            <a:off x="17500600" y="9146990"/>
            <a:ext cx="787200" cy="787200"/>
            <a:chOff x="0" y="0"/>
            <a:chExt cx="1049600" cy="1049600"/>
          </a:xfrm>
        </p:grpSpPr>
        <p:sp>
          <p:nvSpPr>
            <p:cNvPr id="6" name="Freeform 6"/>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7" name="Group 7"/>
          <p:cNvGrpSpPr/>
          <p:nvPr/>
        </p:nvGrpSpPr>
        <p:grpSpPr>
          <a:xfrm>
            <a:off x="1755000" y="9146990"/>
            <a:ext cx="14958600" cy="787200"/>
            <a:chOff x="0" y="0"/>
            <a:chExt cx="19944800" cy="1049600"/>
          </a:xfrm>
        </p:grpSpPr>
        <p:sp>
          <p:nvSpPr>
            <p:cNvPr id="8" name="Freeform 8"/>
            <p:cNvSpPr/>
            <p:nvPr/>
          </p:nvSpPr>
          <p:spPr>
            <a:xfrm>
              <a:off x="0" y="0"/>
              <a:ext cx="19944842" cy="1049655"/>
            </a:xfrm>
            <a:custGeom>
              <a:avLst/>
              <a:gdLst/>
              <a:ahLst/>
              <a:cxnLst/>
              <a:rect l="l" t="t" r="r" b="b"/>
              <a:pathLst>
                <a:path w="19944842" h="1049655">
                  <a:moveTo>
                    <a:pt x="0" y="0"/>
                  </a:moveTo>
                  <a:lnTo>
                    <a:pt x="19944842" y="0"/>
                  </a:lnTo>
                  <a:lnTo>
                    <a:pt x="19944842" y="1049655"/>
                  </a:lnTo>
                  <a:lnTo>
                    <a:pt x="0" y="1049655"/>
                  </a:lnTo>
                  <a:close/>
                </a:path>
              </a:pathLst>
            </a:custGeom>
            <a:solidFill>
              <a:srgbClr val="E48312"/>
            </a:solidFill>
          </p:spPr>
        </p:sp>
      </p:grpSp>
      <p:grpSp>
        <p:nvGrpSpPr>
          <p:cNvPr id="9" name="Group 9"/>
          <p:cNvGrpSpPr/>
          <p:nvPr/>
        </p:nvGrpSpPr>
        <p:grpSpPr>
          <a:xfrm>
            <a:off x="15926400" y="9156900"/>
            <a:ext cx="787200" cy="787200"/>
            <a:chOff x="0" y="0"/>
            <a:chExt cx="1049600" cy="1049600"/>
          </a:xfrm>
        </p:grpSpPr>
        <p:sp>
          <p:nvSpPr>
            <p:cNvPr id="10" name="Freeform 10"/>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FFFF">
                <a:alpha val="27451"/>
              </a:srgbClr>
            </a:solidFill>
          </p:spPr>
        </p:sp>
      </p:grpSp>
      <p:grpSp>
        <p:nvGrpSpPr>
          <p:cNvPr id="11" name="Group 11"/>
          <p:cNvGrpSpPr>
            <a:grpSpLocks noChangeAspect="1"/>
          </p:cNvGrpSpPr>
          <p:nvPr/>
        </p:nvGrpSpPr>
        <p:grpSpPr>
          <a:xfrm>
            <a:off x="15906182" y="9129422"/>
            <a:ext cx="787200" cy="814678"/>
            <a:chOff x="0" y="0"/>
            <a:chExt cx="1049600" cy="1086237"/>
          </a:xfrm>
        </p:grpSpPr>
        <p:sp>
          <p:nvSpPr>
            <p:cNvPr id="12" name="Freeform 12" descr="Dibujo con letras blancas  El contenido generado por IA puede ser incorrecto."/>
            <p:cNvSpPr/>
            <p:nvPr/>
          </p:nvSpPr>
          <p:spPr>
            <a:xfrm>
              <a:off x="0" y="0"/>
              <a:ext cx="1049655" cy="1086231"/>
            </a:xfrm>
            <a:custGeom>
              <a:avLst/>
              <a:gdLst/>
              <a:ahLst/>
              <a:cxnLst/>
              <a:rect l="l" t="t" r="r" b="b"/>
              <a:pathLst>
                <a:path w="1049655" h="1086231">
                  <a:moveTo>
                    <a:pt x="0" y="0"/>
                  </a:moveTo>
                  <a:lnTo>
                    <a:pt x="1049655" y="0"/>
                  </a:lnTo>
                  <a:lnTo>
                    <a:pt x="1049655" y="1086231"/>
                  </a:lnTo>
                  <a:lnTo>
                    <a:pt x="0" y="1086231"/>
                  </a:lnTo>
                  <a:lnTo>
                    <a:pt x="0" y="0"/>
                  </a:lnTo>
                  <a:close/>
                </a:path>
              </a:pathLst>
            </a:custGeom>
            <a:blipFill>
              <a:blip r:embed="rId9"/>
              <a:stretch>
                <a:fillRect l="-350614" r="5" b="-2"/>
              </a:stretch>
            </a:blipFill>
          </p:spPr>
        </p:sp>
      </p:grpSp>
      <p:sp>
        <p:nvSpPr>
          <p:cNvPr id="13" name="TextBox 13"/>
          <p:cNvSpPr txBox="1"/>
          <p:nvPr/>
        </p:nvSpPr>
        <p:spPr>
          <a:xfrm>
            <a:off x="2165902" y="9270352"/>
            <a:ext cx="14166150" cy="487313"/>
          </a:xfrm>
          <a:prstGeom prst="rect">
            <a:avLst/>
          </a:prstGeom>
        </p:spPr>
        <p:txBody>
          <a:bodyPr lIns="0" tIns="0" rIns="0" bIns="0" rtlCol="0" anchor="t">
            <a:spAutoFit/>
          </a:bodyPr>
          <a:lstStyle/>
          <a:p>
            <a:pPr>
              <a:lnSpc>
                <a:spcPts val="3840"/>
              </a:lnSpc>
            </a:pPr>
            <a:r>
              <a:rPr lang="en-US" sz="3200" b="1" dirty="0">
                <a:solidFill>
                  <a:srgbClr val="FFFFFF"/>
                </a:solidFill>
                <a:latin typeface="Barlow"/>
                <a:ea typeface="Barlow"/>
                <a:cs typeface="Barlow"/>
                <a:sym typeface="Barlow"/>
              </a:rPr>
              <a:t>PROPUESTAS Y ACCIONES</a:t>
            </a:r>
          </a:p>
        </p:txBody>
      </p:sp>
      <p:grpSp>
        <p:nvGrpSpPr>
          <p:cNvPr id="14" name="Group 14"/>
          <p:cNvGrpSpPr/>
          <p:nvPr/>
        </p:nvGrpSpPr>
        <p:grpSpPr>
          <a:xfrm>
            <a:off x="17500800" y="9147190"/>
            <a:ext cx="787200" cy="787200"/>
            <a:chOff x="0" y="0"/>
            <a:chExt cx="1049600" cy="1049600"/>
          </a:xfrm>
        </p:grpSpPr>
        <p:sp>
          <p:nvSpPr>
            <p:cNvPr id="15" name="Freeform 15"/>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16" name="TextBox 16"/>
            <p:cNvSpPr txBox="1"/>
            <p:nvPr/>
          </p:nvSpPr>
          <p:spPr>
            <a:xfrm>
              <a:off x="0" y="-9525"/>
              <a:ext cx="1049600" cy="1059125"/>
            </a:xfrm>
            <a:prstGeom prst="rect">
              <a:avLst/>
            </a:prstGeom>
          </p:spPr>
          <p:txBody>
            <a:bodyPr lIns="0" tIns="0" rIns="0" bIns="0" rtlCol="0" anchor="ctr"/>
            <a:lstStyle/>
            <a:p>
              <a:pPr algn="ctr">
                <a:lnSpc>
                  <a:spcPts val="2879"/>
                </a:lnSpc>
              </a:pPr>
              <a:r>
                <a:rPr lang="en-US" sz="2400" b="1" dirty="0">
                  <a:solidFill>
                    <a:srgbClr val="FFFFFF"/>
                  </a:solidFill>
                  <a:latin typeface="Barlow Bold"/>
                  <a:ea typeface="Barlow Bold"/>
                  <a:cs typeface="Barlow Bold"/>
                  <a:sym typeface="Barlow Bold"/>
                </a:rPr>
                <a:t>10</a:t>
              </a:r>
            </a:p>
          </p:txBody>
        </p:sp>
      </p:grpSp>
      <p:sp>
        <p:nvSpPr>
          <p:cNvPr id="22" name="Rectángulo 21"/>
          <p:cNvSpPr/>
          <p:nvPr/>
        </p:nvSpPr>
        <p:spPr>
          <a:xfrm>
            <a:off x="2939545" y="2770644"/>
            <a:ext cx="15165005" cy="2677656"/>
          </a:xfrm>
          <a:prstGeom prst="rect">
            <a:avLst/>
          </a:prstGeom>
        </p:spPr>
        <p:txBody>
          <a:bodyPr wrap="square">
            <a:spAutoFit/>
          </a:bodyPr>
          <a:lstStyle/>
          <a:p>
            <a:pPr marL="285750" indent="-285750">
              <a:buFont typeface="Arial" panose="020B0604020202020204" pitchFamily="34" charset="0"/>
              <a:buChar char="•"/>
              <a:tabLst>
                <a:tab pos="269875" algn="l"/>
              </a:tabLst>
            </a:pPr>
            <a:r>
              <a:rPr lang="es-MX" sz="2400" dirty="0" smtClean="0">
                <a:solidFill>
                  <a:schemeClr val="tx2">
                    <a:lumMod val="25000"/>
                  </a:schemeClr>
                </a:solidFill>
              </a:rPr>
              <a:t>DESDE EL 2024, HE GESTIONADO CON EL FIN DE ENCAMINAR Y CONSEGUIR LA </a:t>
            </a:r>
            <a:r>
              <a:rPr lang="es-MX" sz="2400" b="1" dirty="0" smtClean="0">
                <a:solidFill>
                  <a:schemeClr val="tx2">
                    <a:lumMod val="25000"/>
                  </a:schemeClr>
                </a:solidFill>
              </a:rPr>
              <a:t>DENOMINACIÓN DE ORIGEN DEL PÁJARO AZUL DE LA PROVINCIA BOLÍVAR</a:t>
            </a:r>
            <a:r>
              <a:rPr lang="es-MX" sz="2400" dirty="0" smtClean="0">
                <a:solidFill>
                  <a:schemeClr val="tx2">
                    <a:lumMod val="25000"/>
                  </a:schemeClr>
                </a:solidFill>
              </a:rPr>
              <a:t>. </a:t>
            </a:r>
          </a:p>
          <a:p>
            <a:pPr marL="285750" indent="-285750">
              <a:buFont typeface="Arial" panose="020B0604020202020204" pitchFamily="34" charset="0"/>
              <a:buChar char="•"/>
              <a:tabLst>
                <a:tab pos="269875" algn="l"/>
              </a:tabLst>
            </a:pPr>
            <a:endParaRPr lang="es-MX" sz="2400" dirty="0" smtClean="0">
              <a:solidFill>
                <a:schemeClr val="tx2">
                  <a:lumMod val="25000"/>
                </a:schemeClr>
              </a:solidFill>
            </a:endParaRPr>
          </a:p>
          <a:p>
            <a:pPr marL="285750" lvl="0" indent="-285750">
              <a:buFont typeface="Arial" panose="020B0604020202020204" pitchFamily="34" charset="0"/>
              <a:buChar char="•"/>
            </a:pPr>
            <a:r>
              <a:rPr lang="es-EC" sz="2400" dirty="0" smtClean="0"/>
              <a:t>GESTIONÉ UNA CAPACITACIÓN INSITU AL </a:t>
            </a:r>
            <a:r>
              <a:rPr lang="es-EC" sz="2400" dirty="0"/>
              <a:t>DIRECTOR DE NEGOCIACIONES DE COMPRAS PÚBLICAS Y PROPIEDAD INTELECTUAL, </a:t>
            </a:r>
            <a:r>
              <a:rPr lang="es-EC" sz="2400" dirty="0" smtClean="0"/>
              <a:t>DEL </a:t>
            </a:r>
            <a:r>
              <a:rPr lang="es-EC" sz="2400" dirty="0"/>
              <a:t>VICEMNISTERIO DE </a:t>
            </a:r>
            <a:r>
              <a:rPr lang="es-EC" sz="2400" dirty="0" smtClean="0"/>
              <a:t>PRODUCCIÓN A LOS PRODUCTORES DEL LICOR PÁJARO AZUL CON EL </a:t>
            </a:r>
            <a:r>
              <a:rPr lang="es-EC" sz="2400" b="1" dirty="0" smtClean="0"/>
              <a:t>TEMA: </a:t>
            </a:r>
            <a:r>
              <a:rPr lang="es-EC" sz="2400" dirty="0" smtClean="0"/>
              <a:t> LINEAMIENTOS A SEGUIR Y TEMAS REFERENTES PARA DETERMINAR LA POSIBILIDAD DE GESTIONAR Y CONSEGUIR LA DENOMINACIÓN DE ORIGEN DEL PÁJARO AZUL EN LA PROVINCIA DE BOLÍVAR.</a:t>
            </a:r>
            <a:endParaRPr lang="en-US" sz="2400" dirty="0"/>
          </a:p>
        </p:txBody>
      </p:sp>
      <p:pic>
        <p:nvPicPr>
          <p:cNvPr id="23" name="Imagen 22"/>
          <p:cNvPicPr>
            <a:picLocks noChangeAspect="1"/>
          </p:cNvPicPr>
          <p:nvPr/>
        </p:nvPicPr>
        <p:blipFill rotWithShape="1">
          <a:blip r:embed="rId10" cstate="print">
            <a:extLst>
              <a:ext uri="{28A0092B-C50C-407E-A947-70E740481C1C}">
                <a14:useLocalDpi xmlns:a14="http://schemas.microsoft.com/office/drawing/2010/main" val="0"/>
              </a:ext>
            </a:extLst>
          </a:blip>
          <a:srcRect b="9856"/>
          <a:stretch/>
        </p:blipFill>
        <p:spPr>
          <a:xfrm>
            <a:off x="15653785" y="-17136"/>
            <a:ext cx="2450766" cy="2763686"/>
          </a:xfrm>
          <a:prstGeom prst="rect">
            <a:avLst/>
          </a:prstGeom>
        </p:spPr>
      </p:pic>
      <p:pic>
        <p:nvPicPr>
          <p:cNvPr id="24" name="Imagen 2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3172042" y="-2020"/>
            <a:ext cx="2168785" cy="2710981"/>
          </a:xfrm>
          <a:prstGeom prst="rect">
            <a:avLst/>
          </a:prstGeom>
        </p:spPr>
      </p:pic>
      <p:pic>
        <p:nvPicPr>
          <p:cNvPr id="26" name="Imagen 2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732223" y="50385"/>
            <a:ext cx="2126861" cy="2658576"/>
          </a:xfrm>
          <a:prstGeom prst="rect">
            <a:avLst/>
          </a:prstGeom>
        </p:spPr>
      </p:pic>
      <p:pic>
        <p:nvPicPr>
          <p:cNvPr id="27" name="Imagen 2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240368" y="-32378"/>
            <a:ext cx="2189010" cy="2741339"/>
          </a:xfrm>
          <a:prstGeom prst="rect">
            <a:avLst/>
          </a:prstGeom>
        </p:spPr>
      </p:pic>
      <p:pic>
        <p:nvPicPr>
          <p:cNvPr id="28" name="Imagen 2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8725" y="3390900"/>
            <a:ext cx="2741030" cy="3432644"/>
          </a:xfrm>
          <a:prstGeom prst="rect">
            <a:avLst/>
          </a:prstGeom>
        </p:spPr>
      </p:pic>
      <p:pic>
        <p:nvPicPr>
          <p:cNvPr id="29" name="Imagen 2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4176" y="1522"/>
            <a:ext cx="2706482" cy="3389378"/>
          </a:xfrm>
          <a:prstGeom prst="rect">
            <a:avLst/>
          </a:prstGeom>
        </p:spPr>
      </p:pic>
      <p:pic>
        <p:nvPicPr>
          <p:cNvPr id="30" name="Imagen 29"/>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721201" y="-19380"/>
            <a:ext cx="2182674" cy="2728342"/>
          </a:xfrm>
          <a:prstGeom prst="rect">
            <a:avLst/>
          </a:prstGeom>
        </p:spPr>
      </p:pic>
      <p:pic>
        <p:nvPicPr>
          <p:cNvPr id="31" name="Imagen 30"/>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110218" y="-32377"/>
            <a:ext cx="2193071" cy="2741339"/>
          </a:xfrm>
          <a:prstGeom prst="rect">
            <a:avLst/>
          </a:prstGeom>
        </p:spPr>
      </p:pic>
    </p:spTree>
    <p:extLst>
      <p:ext uri="{BB962C8B-B14F-4D97-AF65-F5344CB8AC3E}">
        <p14:creationId xmlns:p14="http://schemas.microsoft.com/office/powerpoint/2010/main" val="27257216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grpSp>
        <p:nvGrpSpPr>
          <p:cNvPr id="3" name="Group 3"/>
          <p:cNvGrpSpPr/>
          <p:nvPr/>
        </p:nvGrpSpPr>
        <p:grpSpPr>
          <a:xfrm>
            <a:off x="2542200" y="-150"/>
            <a:ext cx="15745800" cy="10287000"/>
            <a:chOff x="0" y="0"/>
            <a:chExt cx="20994400" cy="13716000"/>
          </a:xfrm>
          <a:solidFill>
            <a:srgbClr val="E3E3E3"/>
          </a:solidFill>
        </p:grpSpPr>
        <p:sp>
          <p:nvSpPr>
            <p:cNvPr id="4" name="Freeform 4"/>
            <p:cNvSpPr/>
            <p:nvPr/>
          </p:nvSpPr>
          <p:spPr>
            <a:xfrm>
              <a:off x="0" y="0"/>
              <a:ext cx="20994370" cy="13716000"/>
            </a:xfrm>
            <a:custGeom>
              <a:avLst/>
              <a:gdLst/>
              <a:ahLst/>
              <a:cxnLst/>
              <a:rect l="l" t="t" r="r" b="b"/>
              <a:pathLst>
                <a:path w="20994370" h="13716000">
                  <a:moveTo>
                    <a:pt x="0" y="0"/>
                  </a:moveTo>
                  <a:lnTo>
                    <a:pt x="20994370" y="0"/>
                  </a:lnTo>
                  <a:lnTo>
                    <a:pt x="20994370" y="13716000"/>
                  </a:lnTo>
                  <a:lnTo>
                    <a:pt x="0" y="13716000"/>
                  </a:lnTo>
                  <a:close/>
                </a:path>
              </a:pathLst>
            </a:custGeom>
            <a:grpFill/>
          </p:spPr>
        </p:sp>
      </p:grpSp>
      <p:pic>
        <p:nvPicPr>
          <p:cNvPr id="20" name="Imagen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0" y="6858510"/>
            <a:ext cx="2760960" cy="3451200"/>
          </a:xfrm>
          <a:prstGeom prst="rect">
            <a:avLst/>
          </a:prstGeom>
        </p:spPr>
      </p:pic>
      <p:pic>
        <p:nvPicPr>
          <p:cNvPr id="17" name="Imagen 16">
            <a:extLst>
              <a:ext uri="{FF2B5EF4-FFF2-40B4-BE49-F238E27FC236}">
                <a16:creationId xmlns:a16="http://schemas.microsoft.com/office/drawing/2014/main" id="{F853FA52-3F97-0ACD-9B40-FF7F6C3A6CFC}"/>
              </a:ext>
            </a:extLst>
          </p:cNvPr>
          <p:cNvPicPr>
            <a:picLocks noChangeAspect="1"/>
          </p:cNvPicPr>
          <p:nvPr/>
        </p:nvPicPr>
        <p:blipFill>
          <a:blip r:embed="rId5">
            <a:alphaModFix amt="13000"/>
          </a:blip>
          <a:srcRect r="15380" b="15379"/>
          <a:stretch>
            <a:fillRect/>
          </a:stretch>
        </p:blipFill>
        <p:spPr>
          <a:xfrm>
            <a:off x="2514600" y="1409700"/>
            <a:ext cx="15711301" cy="8837606"/>
          </a:xfrm>
          <a:prstGeom prst="rect">
            <a:avLst/>
          </a:prstGeom>
        </p:spPr>
      </p:pic>
      <p:grpSp>
        <p:nvGrpSpPr>
          <p:cNvPr id="5" name="Group 5"/>
          <p:cNvGrpSpPr/>
          <p:nvPr/>
        </p:nvGrpSpPr>
        <p:grpSpPr>
          <a:xfrm>
            <a:off x="17500600" y="8712250"/>
            <a:ext cx="787200" cy="787200"/>
            <a:chOff x="0" y="0"/>
            <a:chExt cx="1049600" cy="1049600"/>
          </a:xfrm>
        </p:grpSpPr>
        <p:sp>
          <p:nvSpPr>
            <p:cNvPr id="6" name="Freeform 6"/>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7" name="Group 7"/>
          <p:cNvGrpSpPr/>
          <p:nvPr/>
        </p:nvGrpSpPr>
        <p:grpSpPr>
          <a:xfrm>
            <a:off x="1755000" y="8712250"/>
            <a:ext cx="14958600" cy="787200"/>
            <a:chOff x="0" y="0"/>
            <a:chExt cx="19944800" cy="1049600"/>
          </a:xfrm>
        </p:grpSpPr>
        <p:sp>
          <p:nvSpPr>
            <p:cNvPr id="8" name="Freeform 8"/>
            <p:cNvSpPr/>
            <p:nvPr/>
          </p:nvSpPr>
          <p:spPr>
            <a:xfrm>
              <a:off x="0" y="0"/>
              <a:ext cx="19944842" cy="1049655"/>
            </a:xfrm>
            <a:custGeom>
              <a:avLst/>
              <a:gdLst/>
              <a:ahLst/>
              <a:cxnLst/>
              <a:rect l="l" t="t" r="r" b="b"/>
              <a:pathLst>
                <a:path w="19944842" h="1049655">
                  <a:moveTo>
                    <a:pt x="0" y="0"/>
                  </a:moveTo>
                  <a:lnTo>
                    <a:pt x="19944842" y="0"/>
                  </a:lnTo>
                  <a:lnTo>
                    <a:pt x="19944842" y="1049655"/>
                  </a:lnTo>
                  <a:lnTo>
                    <a:pt x="0" y="1049655"/>
                  </a:lnTo>
                  <a:close/>
                </a:path>
              </a:pathLst>
            </a:custGeom>
            <a:solidFill>
              <a:srgbClr val="E48312"/>
            </a:solidFill>
          </p:spPr>
        </p:sp>
      </p:grpSp>
      <p:grpSp>
        <p:nvGrpSpPr>
          <p:cNvPr id="9" name="Group 9"/>
          <p:cNvGrpSpPr/>
          <p:nvPr/>
        </p:nvGrpSpPr>
        <p:grpSpPr>
          <a:xfrm>
            <a:off x="15926400" y="8712250"/>
            <a:ext cx="787200" cy="787200"/>
            <a:chOff x="0" y="0"/>
            <a:chExt cx="1049600" cy="1049600"/>
          </a:xfrm>
        </p:grpSpPr>
        <p:sp>
          <p:nvSpPr>
            <p:cNvPr id="10" name="Freeform 10"/>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FFFF">
                <a:alpha val="27451"/>
              </a:srgbClr>
            </a:solidFill>
          </p:spPr>
        </p:sp>
      </p:grpSp>
      <p:grpSp>
        <p:nvGrpSpPr>
          <p:cNvPr id="11" name="Group 11"/>
          <p:cNvGrpSpPr>
            <a:grpSpLocks noChangeAspect="1"/>
          </p:cNvGrpSpPr>
          <p:nvPr/>
        </p:nvGrpSpPr>
        <p:grpSpPr>
          <a:xfrm>
            <a:off x="15906182" y="8694682"/>
            <a:ext cx="787200" cy="814678"/>
            <a:chOff x="0" y="0"/>
            <a:chExt cx="1049600" cy="1086237"/>
          </a:xfrm>
        </p:grpSpPr>
        <p:sp>
          <p:nvSpPr>
            <p:cNvPr id="12" name="Freeform 12" descr="Dibujo con letras blancas  El contenido generado por IA puede ser incorrecto."/>
            <p:cNvSpPr/>
            <p:nvPr/>
          </p:nvSpPr>
          <p:spPr>
            <a:xfrm>
              <a:off x="0" y="0"/>
              <a:ext cx="1049655" cy="1086231"/>
            </a:xfrm>
            <a:custGeom>
              <a:avLst/>
              <a:gdLst/>
              <a:ahLst/>
              <a:cxnLst/>
              <a:rect l="l" t="t" r="r" b="b"/>
              <a:pathLst>
                <a:path w="1049655" h="1086231">
                  <a:moveTo>
                    <a:pt x="0" y="0"/>
                  </a:moveTo>
                  <a:lnTo>
                    <a:pt x="1049655" y="0"/>
                  </a:lnTo>
                  <a:lnTo>
                    <a:pt x="1049655" y="1086231"/>
                  </a:lnTo>
                  <a:lnTo>
                    <a:pt x="0" y="1086231"/>
                  </a:lnTo>
                  <a:lnTo>
                    <a:pt x="0" y="0"/>
                  </a:lnTo>
                  <a:close/>
                </a:path>
              </a:pathLst>
            </a:custGeom>
            <a:blipFill>
              <a:blip r:embed="rId6"/>
              <a:stretch>
                <a:fillRect l="-350614" r="5" b="-2"/>
              </a:stretch>
            </a:blipFill>
          </p:spPr>
        </p:sp>
      </p:grpSp>
      <p:sp>
        <p:nvSpPr>
          <p:cNvPr id="13" name="TextBox 13"/>
          <p:cNvSpPr txBox="1"/>
          <p:nvPr/>
        </p:nvSpPr>
        <p:spPr>
          <a:xfrm>
            <a:off x="2165902" y="8835612"/>
            <a:ext cx="14166150" cy="487313"/>
          </a:xfrm>
          <a:prstGeom prst="rect">
            <a:avLst/>
          </a:prstGeom>
        </p:spPr>
        <p:txBody>
          <a:bodyPr lIns="0" tIns="0" rIns="0" bIns="0" rtlCol="0" anchor="t">
            <a:spAutoFit/>
          </a:bodyPr>
          <a:lstStyle/>
          <a:p>
            <a:pPr algn="l">
              <a:lnSpc>
                <a:spcPts val="3840"/>
              </a:lnSpc>
            </a:pPr>
            <a:r>
              <a:rPr lang="en-US" sz="3200" b="1" dirty="0" smtClean="0">
                <a:solidFill>
                  <a:srgbClr val="FFFFFF"/>
                </a:solidFill>
                <a:latin typeface="Barlow"/>
                <a:ea typeface="Barlow"/>
                <a:cs typeface="Barlow"/>
                <a:sym typeface="Barlow"/>
              </a:rPr>
              <a:t>PROPUESTAS Y ACCIONES</a:t>
            </a:r>
            <a:endParaRPr lang="en-US" sz="3200" b="1" dirty="0">
              <a:solidFill>
                <a:srgbClr val="FFFFFF"/>
              </a:solidFill>
              <a:latin typeface="Barlow"/>
              <a:ea typeface="Barlow"/>
              <a:cs typeface="Barlow"/>
              <a:sym typeface="Barlow"/>
            </a:endParaRPr>
          </a:p>
        </p:txBody>
      </p:sp>
      <p:grpSp>
        <p:nvGrpSpPr>
          <p:cNvPr id="14" name="Group 14"/>
          <p:cNvGrpSpPr/>
          <p:nvPr/>
        </p:nvGrpSpPr>
        <p:grpSpPr>
          <a:xfrm>
            <a:off x="17500800" y="8712450"/>
            <a:ext cx="787200" cy="787200"/>
            <a:chOff x="0" y="0"/>
            <a:chExt cx="1049600" cy="1049600"/>
          </a:xfrm>
        </p:grpSpPr>
        <p:sp>
          <p:nvSpPr>
            <p:cNvPr id="15" name="Freeform 15"/>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16" name="TextBox 16"/>
            <p:cNvSpPr txBox="1"/>
            <p:nvPr/>
          </p:nvSpPr>
          <p:spPr>
            <a:xfrm>
              <a:off x="0" y="-9525"/>
              <a:ext cx="1049600" cy="1059125"/>
            </a:xfrm>
            <a:prstGeom prst="rect">
              <a:avLst/>
            </a:prstGeom>
          </p:spPr>
          <p:txBody>
            <a:bodyPr lIns="0" tIns="0" rIns="0" bIns="0" rtlCol="0" anchor="ctr"/>
            <a:lstStyle/>
            <a:p>
              <a:pPr algn="ctr">
                <a:lnSpc>
                  <a:spcPts val="2879"/>
                </a:lnSpc>
              </a:pPr>
              <a:r>
                <a:rPr lang="en-US" sz="2400" b="1" dirty="0">
                  <a:solidFill>
                    <a:srgbClr val="FFFFFF"/>
                  </a:solidFill>
                  <a:latin typeface="Barlow Bold"/>
                  <a:ea typeface="Barlow Bold"/>
                  <a:cs typeface="Barlow Bold"/>
                  <a:sym typeface="Barlow Bold"/>
                </a:rPr>
                <a:t>10</a:t>
              </a:r>
            </a:p>
          </p:txBody>
        </p:sp>
      </p:grpSp>
      <p:sp>
        <p:nvSpPr>
          <p:cNvPr id="18" name="Marcador de texto 5">
            <a:extLst>
              <a:ext uri="{FF2B5EF4-FFF2-40B4-BE49-F238E27FC236}">
                <a16:creationId xmlns:a16="http://schemas.microsoft.com/office/drawing/2014/main" id="{8BF4005F-BC3F-D1AD-7105-BFEA6E54B717}"/>
              </a:ext>
            </a:extLst>
          </p:cNvPr>
          <p:cNvSpPr txBox="1">
            <a:spLocks/>
          </p:cNvSpPr>
          <p:nvPr/>
        </p:nvSpPr>
        <p:spPr>
          <a:xfrm>
            <a:off x="3048000" y="473484"/>
            <a:ext cx="14958422" cy="809901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tabLst>
                <a:tab pos="269875" algn="l"/>
              </a:tabLst>
            </a:pPr>
            <a:r>
              <a:rPr lang="es-MX" sz="2400" dirty="0" smtClean="0">
                <a:solidFill>
                  <a:schemeClr val="tx2">
                    <a:lumMod val="25000"/>
                  </a:schemeClr>
                </a:solidFill>
              </a:rPr>
              <a:t>SOLICITUD DE </a:t>
            </a:r>
            <a:r>
              <a:rPr lang="es-MX" sz="2400" b="1" dirty="0" smtClean="0">
                <a:solidFill>
                  <a:schemeClr val="tx2">
                    <a:lumMod val="25000"/>
                  </a:schemeClr>
                </a:solidFill>
              </a:rPr>
              <a:t>NUEVOS CONTENEDORES</a:t>
            </a:r>
            <a:r>
              <a:rPr lang="es-MX" sz="2400" dirty="0" smtClean="0">
                <a:solidFill>
                  <a:schemeClr val="tx2">
                    <a:lumMod val="25000"/>
                  </a:schemeClr>
                </a:solidFill>
              </a:rPr>
              <a:t>.</a:t>
            </a:r>
          </a:p>
          <a:p>
            <a:pPr marL="0" indent="0">
              <a:buNone/>
              <a:tabLst>
                <a:tab pos="269875" algn="l"/>
              </a:tabLst>
            </a:pPr>
            <a:endParaRPr lang="es-MX" sz="2400" dirty="0" smtClean="0">
              <a:solidFill>
                <a:schemeClr val="tx2">
                  <a:lumMod val="25000"/>
                </a:schemeClr>
              </a:solidFill>
            </a:endParaRPr>
          </a:p>
          <a:p>
            <a:pPr>
              <a:tabLst>
                <a:tab pos="269875" algn="l"/>
              </a:tabLst>
            </a:pPr>
            <a:r>
              <a:rPr lang="es-MX" sz="2400" dirty="0" smtClean="0">
                <a:solidFill>
                  <a:schemeClr val="tx2">
                    <a:lumMod val="25000"/>
                  </a:schemeClr>
                </a:solidFill>
              </a:rPr>
              <a:t>SOLICITUD DE REAPERTURA DEL </a:t>
            </a:r>
            <a:r>
              <a:rPr lang="es-MX" sz="2400" b="1" dirty="0" smtClean="0">
                <a:solidFill>
                  <a:schemeClr val="tx2">
                    <a:lumMod val="25000"/>
                  </a:schemeClr>
                </a:solidFill>
              </a:rPr>
              <a:t>WAMBRA CUNA 1 </a:t>
            </a:r>
            <a:r>
              <a:rPr lang="es-MX" sz="2400" dirty="0" smtClean="0">
                <a:solidFill>
                  <a:schemeClr val="tx2">
                    <a:lumMod val="25000"/>
                  </a:schemeClr>
                </a:solidFill>
              </a:rPr>
              <a:t>EN EL MERCADO 10 DE NOVIEMBRE, EN JULIO DEL 2024, PARA CUIDADO INFANTIL Y TAREAS DIRIGIDAS PARA LOS NIÑOS, LO CUAL SE ESTABLECIÓ EN ACCIÓN SOCIAL COMO </a:t>
            </a:r>
            <a:r>
              <a:rPr lang="es-MX" sz="2400" b="1" dirty="0" smtClean="0">
                <a:solidFill>
                  <a:schemeClr val="tx2">
                    <a:lumMod val="25000"/>
                  </a:schemeClr>
                </a:solidFill>
              </a:rPr>
              <a:t>CENTRO WAMBRA YACHAY</a:t>
            </a:r>
            <a:r>
              <a:rPr lang="es-MX" sz="2400" dirty="0" smtClean="0">
                <a:solidFill>
                  <a:schemeClr val="tx2">
                    <a:lumMod val="25000"/>
                  </a:schemeClr>
                </a:solidFill>
              </a:rPr>
              <a:t>. </a:t>
            </a:r>
          </a:p>
          <a:p>
            <a:pPr marL="0" indent="0">
              <a:buNone/>
              <a:tabLst>
                <a:tab pos="269875" algn="l"/>
              </a:tabLst>
            </a:pPr>
            <a:endParaRPr lang="es-MX" sz="2400" dirty="0" smtClean="0">
              <a:solidFill>
                <a:schemeClr val="tx2">
                  <a:lumMod val="25000"/>
                </a:schemeClr>
              </a:solidFill>
            </a:endParaRPr>
          </a:p>
          <a:p>
            <a:pPr>
              <a:tabLst>
                <a:tab pos="269875" algn="l"/>
              </a:tabLst>
            </a:pPr>
            <a:r>
              <a:rPr lang="es-MX" sz="2400" b="1" dirty="0" smtClean="0">
                <a:solidFill>
                  <a:schemeClr val="tx2">
                    <a:lumMod val="25000"/>
                  </a:schemeClr>
                </a:solidFill>
              </a:rPr>
              <a:t>COORDINE LA CAPACITACIÓN </a:t>
            </a:r>
            <a:r>
              <a:rPr lang="es-MX" sz="2400" dirty="0" smtClean="0">
                <a:solidFill>
                  <a:schemeClr val="tx2">
                    <a:lumMod val="25000"/>
                  </a:schemeClr>
                </a:solidFill>
              </a:rPr>
              <a:t>INSITU EN EL </a:t>
            </a:r>
            <a:r>
              <a:rPr lang="es-MX" sz="2400" b="1" dirty="0" smtClean="0">
                <a:solidFill>
                  <a:schemeClr val="tx2">
                    <a:lumMod val="25000"/>
                  </a:schemeClr>
                </a:solidFill>
              </a:rPr>
              <a:t>MERCADO 10 DE NOVIEMBRE</a:t>
            </a:r>
            <a:r>
              <a:rPr lang="es-MX" sz="2400" dirty="0" smtClean="0">
                <a:solidFill>
                  <a:schemeClr val="tx2">
                    <a:lumMod val="25000"/>
                  </a:schemeClr>
                </a:solidFill>
              </a:rPr>
              <a:t> CON EL EQUIPO DE MERCADOS SALUDABLES  </a:t>
            </a:r>
            <a:r>
              <a:rPr lang="es-MX" sz="2400" b="1" dirty="0" smtClean="0">
                <a:solidFill>
                  <a:schemeClr val="tx2">
                    <a:lumMod val="25000"/>
                  </a:schemeClr>
                </a:solidFill>
              </a:rPr>
              <a:t>EN TEMAS DE INTERÉS LOCAL</a:t>
            </a:r>
            <a:r>
              <a:rPr lang="es-MX" sz="2400" dirty="0" smtClean="0">
                <a:solidFill>
                  <a:schemeClr val="tx2">
                    <a:lumMod val="25000"/>
                  </a:schemeClr>
                </a:solidFill>
              </a:rPr>
              <a:t>.</a:t>
            </a:r>
          </a:p>
          <a:p>
            <a:pPr marL="0" indent="0">
              <a:buNone/>
              <a:tabLst>
                <a:tab pos="269875" algn="l"/>
              </a:tabLst>
            </a:pPr>
            <a:endParaRPr lang="es-MX" sz="2400" dirty="0" smtClean="0">
              <a:solidFill>
                <a:schemeClr val="tx2">
                  <a:lumMod val="25000"/>
                </a:schemeClr>
              </a:solidFill>
            </a:endParaRPr>
          </a:p>
          <a:p>
            <a:pPr>
              <a:tabLst>
                <a:tab pos="269875" algn="l"/>
              </a:tabLst>
            </a:pPr>
            <a:r>
              <a:rPr lang="es-MX" sz="2400" b="1" dirty="0" smtClean="0">
                <a:solidFill>
                  <a:schemeClr val="tx2">
                    <a:lumMod val="25000"/>
                  </a:schemeClr>
                </a:solidFill>
              </a:rPr>
              <a:t>COORDINE CAPACITACIÓN </a:t>
            </a:r>
            <a:r>
              <a:rPr lang="es-MX" sz="2400" dirty="0" smtClean="0">
                <a:solidFill>
                  <a:schemeClr val="tx2">
                    <a:lumMod val="25000"/>
                  </a:schemeClr>
                </a:solidFill>
              </a:rPr>
              <a:t>INSITU EN EL </a:t>
            </a:r>
            <a:r>
              <a:rPr lang="es-MX" sz="2400" b="1" dirty="0" smtClean="0">
                <a:solidFill>
                  <a:schemeClr val="tx2">
                    <a:lumMod val="25000"/>
                  </a:schemeClr>
                </a:solidFill>
              </a:rPr>
              <a:t>CENTRO DE ATENCIÓN EMERGENTE DE FAUNA URBANA CAEFU </a:t>
            </a:r>
            <a:r>
              <a:rPr lang="es-MX" sz="2400" dirty="0" smtClean="0">
                <a:solidFill>
                  <a:schemeClr val="tx2">
                    <a:lumMod val="25000"/>
                  </a:schemeClr>
                </a:solidFill>
              </a:rPr>
              <a:t>CON EL MINISTERIO DE SALUD </a:t>
            </a:r>
            <a:r>
              <a:rPr lang="es-MX" sz="2400" b="1" dirty="0" smtClean="0">
                <a:solidFill>
                  <a:schemeClr val="tx2">
                    <a:lumMod val="25000"/>
                  </a:schemeClr>
                </a:solidFill>
              </a:rPr>
              <a:t>RESPECTO AL MANEJO DE RESIDUOS</a:t>
            </a:r>
            <a:r>
              <a:rPr lang="es-MX" sz="2400" dirty="0">
                <a:solidFill>
                  <a:schemeClr val="tx2">
                    <a:lumMod val="25000"/>
                  </a:schemeClr>
                </a:solidFill>
              </a:rPr>
              <a:t>.</a:t>
            </a:r>
            <a:endParaRPr lang="es-MX" sz="2400" dirty="0" smtClean="0">
              <a:solidFill>
                <a:schemeClr val="tx2">
                  <a:lumMod val="25000"/>
                </a:schemeClr>
              </a:solidFill>
            </a:endParaRPr>
          </a:p>
          <a:p>
            <a:pPr>
              <a:tabLst>
                <a:tab pos="269875" algn="l"/>
              </a:tabLst>
            </a:pPr>
            <a:endParaRPr lang="es-MX" sz="2400" dirty="0" smtClean="0">
              <a:solidFill>
                <a:schemeClr val="tx2">
                  <a:lumMod val="25000"/>
                </a:schemeClr>
              </a:solidFill>
            </a:endParaRPr>
          </a:p>
          <a:p>
            <a:pPr>
              <a:tabLst>
                <a:tab pos="269875" algn="l"/>
              </a:tabLst>
            </a:pPr>
            <a:r>
              <a:rPr lang="es-MX" sz="2400" b="1" dirty="0" smtClean="0">
                <a:solidFill>
                  <a:schemeClr val="tx2">
                    <a:lumMod val="25000"/>
                  </a:schemeClr>
                </a:solidFill>
              </a:rPr>
              <a:t>COLABORACIÓN E IMPULSO A LA PROPUESTA PATITAS FELICES</a:t>
            </a:r>
            <a:r>
              <a:rPr lang="es-MX" sz="2400" dirty="0" smtClean="0">
                <a:solidFill>
                  <a:schemeClr val="tx2">
                    <a:lumMod val="25000"/>
                  </a:schemeClr>
                </a:solidFill>
              </a:rPr>
              <a:t>, PROPUESTA PRESENTADA POR EL DR. ROBERTO MEJIA, PROPIETARIO DE VETERINARIA LA JAURÍA, GESTIÓN QUE LA REALIZÓ CON LA FUNDACIÓN ESTADO UNIDENSE SOUL DOG RESCUE. APOYAMOS DIANA ARREGUI, CAROLINA CALERO E INVITAMOS A FORMAR PARTE DE ESTE IMPULSO A BIENESTAR ANIMAL.</a:t>
            </a:r>
          </a:p>
          <a:p>
            <a:pPr>
              <a:tabLst>
                <a:tab pos="269875" algn="l"/>
              </a:tabLst>
            </a:pPr>
            <a:endParaRPr lang="es-MX" sz="2400" dirty="0" smtClean="0">
              <a:solidFill>
                <a:schemeClr val="tx2">
                  <a:lumMod val="25000"/>
                </a:schemeClr>
              </a:solidFill>
            </a:endParaRPr>
          </a:p>
          <a:p>
            <a:pPr>
              <a:tabLst>
                <a:tab pos="269875" algn="l"/>
              </a:tabLst>
            </a:pPr>
            <a:r>
              <a:rPr lang="es-MX" sz="2400" dirty="0" smtClean="0">
                <a:solidFill>
                  <a:schemeClr val="tx2">
                    <a:lumMod val="25000"/>
                  </a:schemeClr>
                </a:solidFill>
              </a:rPr>
              <a:t>REALIZAMOS LA </a:t>
            </a:r>
            <a:r>
              <a:rPr lang="es-MX" sz="2400" b="1" dirty="0" smtClean="0">
                <a:solidFill>
                  <a:schemeClr val="tx2">
                    <a:lumMod val="25000"/>
                  </a:schemeClr>
                </a:solidFill>
              </a:rPr>
              <a:t>RADIO MARATÓN </a:t>
            </a:r>
            <a:r>
              <a:rPr lang="es-MX" sz="2400" dirty="0" smtClean="0">
                <a:solidFill>
                  <a:schemeClr val="tx2">
                    <a:lumMod val="25000"/>
                  </a:schemeClr>
                </a:solidFill>
              </a:rPr>
              <a:t>CON APOYO DE MEDIOS LOCALES DE COMUNICACIÓN Y ARTISTAS LOCALES IMPULSADA POR LA ASAMBLEA LOCAL.</a:t>
            </a:r>
            <a:endParaRPr lang="en-US" sz="2200" dirty="0">
              <a:solidFill>
                <a:schemeClr val="tx2">
                  <a:lumMod val="25000"/>
                </a:schemeClr>
              </a:solidFill>
            </a:endParaRPr>
          </a:p>
        </p:txBody>
      </p:sp>
      <p:pic>
        <p:nvPicPr>
          <p:cNvPr id="19" name="Imagen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240" y="3429000"/>
            <a:ext cx="2773680" cy="3467100"/>
          </a:xfrm>
          <a:prstGeom prst="rect">
            <a:avLst/>
          </a:prstGeom>
        </p:spPr>
      </p:pic>
      <p:pic>
        <p:nvPicPr>
          <p:cNvPr id="21" name="Imagen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720" y="22860"/>
            <a:ext cx="2754117" cy="3442646"/>
          </a:xfrm>
          <a:prstGeom prst="rect">
            <a:avLst/>
          </a:prstGeom>
        </p:spPr>
      </p:pic>
    </p:spTree>
    <p:extLst>
      <p:ext uri="{BB962C8B-B14F-4D97-AF65-F5344CB8AC3E}">
        <p14:creationId xmlns:p14="http://schemas.microsoft.com/office/powerpoint/2010/main" val="16982945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10870" y="0"/>
            <a:ext cx="18298870" cy="10287000"/>
            <a:chOff x="0" y="0"/>
            <a:chExt cx="12192000" cy="13716000"/>
          </a:xfrm>
          <a:solidFill>
            <a:srgbClr val="E3E3E3"/>
          </a:solidFill>
        </p:grpSpPr>
        <p:sp>
          <p:nvSpPr>
            <p:cNvPr id="6" name="Freeform 6"/>
            <p:cNvSpPr/>
            <p:nvPr/>
          </p:nvSpPr>
          <p:spPr>
            <a:xfrm>
              <a:off x="0" y="0"/>
              <a:ext cx="12192000" cy="13716000"/>
            </a:xfrm>
            <a:custGeom>
              <a:avLst/>
              <a:gdLst/>
              <a:ahLst/>
              <a:cxnLst/>
              <a:rect l="l" t="t" r="r" b="b"/>
              <a:pathLst>
                <a:path w="12192000" h="13716000">
                  <a:moveTo>
                    <a:pt x="0" y="0"/>
                  </a:moveTo>
                  <a:lnTo>
                    <a:pt x="12192000" y="0"/>
                  </a:lnTo>
                  <a:lnTo>
                    <a:pt x="12192000" y="13716000"/>
                  </a:lnTo>
                  <a:lnTo>
                    <a:pt x="0" y="13716000"/>
                  </a:lnTo>
                  <a:close/>
                </a:path>
              </a:pathLst>
            </a:custGeom>
            <a:grpFill/>
          </p:spPr>
        </p:sp>
      </p:grpSp>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2568" y="0"/>
            <a:ext cx="4545997" cy="5682496"/>
          </a:xfrm>
          <a:prstGeom prst="rect">
            <a:avLst/>
          </a:prstGeom>
        </p:spPr>
      </p:pic>
      <p:pic>
        <p:nvPicPr>
          <p:cNvPr id="22" name="Imagen 21">
            <a:extLst>
              <a:ext uri="{FF2B5EF4-FFF2-40B4-BE49-F238E27FC236}">
                <a16:creationId xmlns:a16="http://schemas.microsoft.com/office/drawing/2014/main" id="{701A2CE9-CEAE-9729-EB34-B5BA4937EF32}"/>
              </a:ext>
            </a:extLst>
          </p:cNvPr>
          <p:cNvPicPr>
            <a:picLocks noChangeAspect="1"/>
          </p:cNvPicPr>
          <p:nvPr/>
        </p:nvPicPr>
        <p:blipFill>
          <a:blip r:embed="rId4">
            <a:alphaModFix amt="13000"/>
          </a:blip>
          <a:srcRect r="15380" b="15379"/>
          <a:stretch>
            <a:fillRect/>
          </a:stretch>
        </p:blipFill>
        <p:spPr>
          <a:xfrm>
            <a:off x="51876" y="-38100"/>
            <a:ext cx="18287841" cy="10286910"/>
          </a:xfrm>
          <a:prstGeom prst="rect">
            <a:avLst/>
          </a:prstGeom>
        </p:spPr>
      </p:pic>
      <p:grpSp>
        <p:nvGrpSpPr>
          <p:cNvPr id="7" name="Group 7"/>
          <p:cNvGrpSpPr/>
          <p:nvPr/>
        </p:nvGrpSpPr>
        <p:grpSpPr>
          <a:xfrm>
            <a:off x="17500600" y="8712250"/>
            <a:ext cx="787200" cy="787200"/>
            <a:chOff x="0" y="0"/>
            <a:chExt cx="1049600" cy="1049600"/>
          </a:xfrm>
        </p:grpSpPr>
        <p:sp>
          <p:nvSpPr>
            <p:cNvPr id="8" name="Freeform 8"/>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9" name="Group 9"/>
          <p:cNvGrpSpPr/>
          <p:nvPr/>
        </p:nvGrpSpPr>
        <p:grpSpPr>
          <a:xfrm>
            <a:off x="8839200" y="482250"/>
            <a:ext cx="9144000" cy="1613400"/>
            <a:chOff x="0" y="0"/>
            <a:chExt cx="12192000" cy="2151200"/>
          </a:xfrm>
        </p:grpSpPr>
        <p:sp>
          <p:nvSpPr>
            <p:cNvPr id="10" name="Freeform 10"/>
            <p:cNvSpPr/>
            <p:nvPr/>
          </p:nvSpPr>
          <p:spPr>
            <a:xfrm>
              <a:off x="0" y="0"/>
              <a:ext cx="12192000" cy="2151253"/>
            </a:xfrm>
            <a:custGeom>
              <a:avLst/>
              <a:gdLst/>
              <a:ahLst/>
              <a:cxnLst/>
              <a:rect l="l" t="t" r="r" b="b"/>
              <a:pathLst>
                <a:path w="12192000" h="2151253">
                  <a:moveTo>
                    <a:pt x="0" y="0"/>
                  </a:moveTo>
                  <a:lnTo>
                    <a:pt x="12192000" y="0"/>
                  </a:lnTo>
                  <a:lnTo>
                    <a:pt x="12192000" y="2151253"/>
                  </a:lnTo>
                  <a:lnTo>
                    <a:pt x="0" y="2151253"/>
                  </a:lnTo>
                  <a:close/>
                </a:path>
              </a:pathLst>
            </a:custGeom>
            <a:solidFill>
              <a:srgbClr val="E48312"/>
            </a:solidFill>
          </p:spPr>
        </p:sp>
      </p:grpSp>
      <p:grpSp>
        <p:nvGrpSpPr>
          <p:cNvPr id="11" name="Group 11"/>
          <p:cNvGrpSpPr/>
          <p:nvPr/>
        </p:nvGrpSpPr>
        <p:grpSpPr>
          <a:xfrm>
            <a:off x="16369800" y="495300"/>
            <a:ext cx="1613400" cy="1613400"/>
            <a:chOff x="0" y="0"/>
            <a:chExt cx="2151200" cy="2151200"/>
          </a:xfrm>
        </p:grpSpPr>
        <p:sp>
          <p:nvSpPr>
            <p:cNvPr id="12" name="Freeform 12"/>
            <p:cNvSpPr/>
            <p:nvPr/>
          </p:nvSpPr>
          <p:spPr>
            <a:xfrm>
              <a:off x="0" y="0"/>
              <a:ext cx="2151253" cy="2151253"/>
            </a:xfrm>
            <a:custGeom>
              <a:avLst/>
              <a:gdLst/>
              <a:ahLst/>
              <a:cxnLst/>
              <a:rect l="l" t="t" r="r" b="b"/>
              <a:pathLst>
                <a:path w="2151253" h="2151253">
                  <a:moveTo>
                    <a:pt x="0" y="0"/>
                  </a:moveTo>
                  <a:lnTo>
                    <a:pt x="2151253" y="0"/>
                  </a:lnTo>
                  <a:lnTo>
                    <a:pt x="2151253" y="2151253"/>
                  </a:lnTo>
                  <a:lnTo>
                    <a:pt x="0" y="2151253"/>
                  </a:lnTo>
                  <a:close/>
                </a:path>
              </a:pathLst>
            </a:custGeom>
            <a:solidFill>
              <a:srgbClr val="FFFFFF">
                <a:alpha val="27451"/>
              </a:srgbClr>
            </a:solidFill>
          </p:spPr>
        </p:sp>
      </p:grpSp>
      <p:grpSp>
        <p:nvGrpSpPr>
          <p:cNvPr id="13" name="Group 13"/>
          <p:cNvGrpSpPr>
            <a:grpSpLocks noChangeAspect="1"/>
          </p:cNvGrpSpPr>
          <p:nvPr/>
        </p:nvGrpSpPr>
        <p:grpSpPr>
          <a:xfrm>
            <a:off x="16458262" y="534104"/>
            <a:ext cx="1424538" cy="1474262"/>
            <a:chOff x="0" y="0"/>
            <a:chExt cx="1899384" cy="1965683"/>
          </a:xfrm>
        </p:grpSpPr>
        <p:sp>
          <p:nvSpPr>
            <p:cNvPr id="14" name="Freeform 14" descr="Dibujo con letras blancas  El contenido generado por IA puede ser incorrecto."/>
            <p:cNvSpPr/>
            <p:nvPr/>
          </p:nvSpPr>
          <p:spPr>
            <a:xfrm>
              <a:off x="0" y="0"/>
              <a:ext cx="1899412" cy="1965706"/>
            </a:xfrm>
            <a:custGeom>
              <a:avLst/>
              <a:gdLst/>
              <a:ahLst/>
              <a:cxnLst/>
              <a:rect l="l" t="t" r="r" b="b"/>
              <a:pathLst>
                <a:path w="1899412" h="1965706">
                  <a:moveTo>
                    <a:pt x="0" y="0"/>
                  </a:moveTo>
                  <a:lnTo>
                    <a:pt x="1899412" y="0"/>
                  </a:lnTo>
                  <a:lnTo>
                    <a:pt x="1899412" y="1965706"/>
                  </a:lnTo>
                  <a:lnTo>
                    <a:pt x="0" y="1965706"/>
                  </a:lnTo>
                  <a:lnTo>
                    <a:pt x="0" y="0"/>
                  </a:lnTo>
                  <a:close/>
                </a:path>
              </a:pathLst>
            </a:custGeom>
            <a:blipFill>
              <a:blip r:embed="rId5"/>
              <a:stretch>
                <a:fillRect l="-350627" r="1"/>
              </a:stretch>
            </a:blipFill>
          </p:spPr>
        </p:sp>
      </p:grpSp>
      <p:grpSp>
        <p:nvGrpSpPr>
          <p:cNvPr id="15" name="Group 15"/>
          <p:cNvGrpSpPr/>
          <p:nvPr/>
        </p:nvGrpSpPr>
        <p:grpSpPr>
          <a:xfrm>
            <a:off x="9448606" y="419100"/>
            <a:ext cx="6921600" cy="1676451"/>
            <a:chOff x="0" y="-84067"/>
            <a:chExt cx="9228800" cy="2235267"/>
          </a:xfrm>
        </p:grpSpPr>
        <p:sp>
          <p:nvSpPr>
            <p:cNvPr id="16" name="Freeform 16"/>
            <p:cNvSpPr/>
            <p:nvPr/>
          </p:nvSpPr>
          <p:spPr>
            <a:xfrm>
              <a:off x="0" y="0"/>
              <a:ext cx="9228800" cy="2151200"/>
            </a:xfrm>
            <a:custGeom>
              <a:avLst/>
              <a:gdLst/>
              <a:ahLst/>
              <a:cxnLst/>
              <a:rect l="l" t="t" r="r" b="b"/>
              <a:pathLst>
                <a:path w="9228800" h="2151200">
                  <a:moveTo>
                    <a:pt x="0" y="0"/>
                  </a:moveTo>
                  <a:lnTo>
                    <a:pt x="9228800" y="0"/>
                  </a:lnTo>
                  <a:lnTo>
                    <a:pt x="9228800" y="2151200"/>
                  </a:lnTo>
                  <a:lnTo>
                    <a:pt x="0" y="2151200"/>
                  </a:lnTo>
                  <a:close/>
                </a:path>
              </a:pathLst>
            </a:custGeom>
          </p:spPr>
        </p:sp>
        <p:sp>
          <p:nvSpPr>
            <p:cNvPr id="17" name="TextBox 17"/>
            <p:cNvSpPr txBox="1"/>
            <p:nvPr/>
          </p:nvSpPr>
          <p:spPr>
            <a:xfrm>
              <a:off x="0" y="-84067"/>
              <a:ext cx="9228800" cy="2179775"/>
            </a:xfrm>
            <a:prstGeom prst="rect">
              <a:avLst/>
            </a:prstGeom>
          </p:spPr>
          <p:txBody>
            <a:bodyPr lIns="0" tIns="0" rIns="0" bIns="0" rtlCol="0" anchor="ctr"/>
            <a:lstStyle/>
            <a:p>
              <a:pPr>
                <a:lnSpc>
                  <a:spcPts val="3840"/>
                </a:lnSpc>
              </a:pPr>
              <a:r>
                <a:rPr lang="en-US" sz="3200" b="1" dirty="0">
                  <a:solidFill>
                    <a:srgbClr val="FFFFFF"/>
                  </a:solidFill>
                  <a:latin typeface="Barlow"/>
                  <a:ea typeface="Barlow"/>
                  <a:cs typeface="Barlow"/>
                  <a:sym typeface="Barlow"/>
                </a:rPr>
                <a:t>INVITACIONES Y </a:t>
              </a:r>
              <a:endParaRPr lang="en-US" sz="3200" b="1" dirty="0" smtClean="0">
                <a:solidFill>
                  <a:srgbClr val="FFFFFF"/>
                </a:solidFill>
                <a:latin typeface="Barlow"/>
                <a:ea typeface="Barlow"/>
                <a:cs typeface="Barlow"/>
                <a:sym typeface="Barlow"/>
              </a:endParaRPr>
            </a:p>
            <a:p>
              <a:pPr>
                <a:lnSpc>
                  <a:spcPts val="3840"/>
                </a:lnSpc>
              </a:pPr>
              <a:r>
                <a:rPr lang="en-US" sz="3200" b="1" dirty="0" smtClean="0">
                  <a:solidFill>
                    <a:srgbClr val="FFFFFF"/>
                  </a:solidFill>
                  <a:latin typeface="Barlow"/>
                  <a:ea typeface="Barlow"/>
                  <a:cs typeface="Barlow"/>
                  <a:sym typeface="Barlow"/>
                </a:rPr>
                <a:t>PARTICIPACIONES </a:t>
              </a:r>
              <a:r>
                <a:rPr lang="en-US" sz="3200" b="1" dirty="0">
                  <a:solidFill>
                    <a:srgbClr val="FFFFFF"/>
                  </a:solidFill>
                  <a:latin typeface="Barlow"/>
                  <a:ea typeface="Barlow"/>
                  <a:cs typeface="Barlow"/>
                  <a:sym typeface="Barlow"/>
                </a:rPr>
                <a:t>ACTIVAS</a:t>
              </a:r>
            </a:p>
          </p:txBody>
        </p:sp>
      </p:grpSp>
      <p:grpSp>
        <p:nvGrpSpPr>
          <p:cNvPr id="19" name="Group 19"/>
          <p:cNvGrpSpPr/>
          <p:nvPr/>
        </p:nvGrpSpPr>
        <p:grpSpPr>
          <a:xfrm>
            <a:off x="17500800" y="8712450"/>
            <a:ext cx="787200" cy="787200"/>
            <a:chOff x="0" y="0"/>
            <a:chExt cx="1049600" cy="1049600"/>
          </a:xfrm>
        </p:grpSpPr>
        <p:sp>
          <p:nvSpPr>
            <p:cNvPr id="20" name="Freeform 20"/>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21" name="TextBox 21"/>
            <p:cNvSpPr txBox="1"/>
            <p:nvPr/>
          </p:nvSpPr>
          <p:spPr>
            <a:xfrm>
              <a:off x="0" y="-9525"/>
              <a:ext cx="1049600" cy="1059125"/>
            </a:xfrm>
            <a:prstGeom prst="rect">
              <a:avLst/>
            </a:prstGeom>
          </p:spPr>
          <p:txBody>
            <a:bodyPr lIns="0" tIns="0" rIns="0" bIns="0" rtlCol="0" anchor="ctr"/>
            <a:lstStyle/>
            <a:p>
              <a:pPr algn="ctr">
                <a:lnSpc>
                  <a:spcPts val="2879"/>
                </a:lnSpc>
              </a:pPr>
              <a:r>
                <a:rPr lang="en-US" sz="2400" b="1" dirty="0">
                  <a:solidFill>
                    <a:srgbClr val="FFFFFF"/>
                  </a:solidFill>
                  <a:latin typeface="Barlow Bold"/>
                  <a:ea typeface="Barlow Bold"/>
                  <a:cs typeface="Barlow Bold"/>
                  <a:sym typeface="Barlow Bold"/>
                </a:rPr>
                <a:t>7</a:t>
              </a:r>
            </a:p>
          </p:txBody>
        </p:sp>
      </p:grpSp>
      <p:sp>
        <p:nvSpPr>
          <p:cNvPr id="23" name="Marcador de texto 5">
            <a:extLst>
              <a:ext uri="{FF2B5EF4-FFF2-40B4-BE49-F238E27FC236}">
                <a16:creationId xmlns:a16="http://schemas.microsoft.com/office/drawing/2014/main" id="{8BF4005F-BC3F-D1AD-7105-BFEA6E54B717}"/>
              </a:ext>
            </a:extLst>
          </p:cNvPr>
          <p:cNvSpPr txBox="1">
            <a:spLocks/>
          </p:cNvSpPr>
          <p:nvPr/>
        </p:nvSpPr>
        <p:spPr>
          <a:xfrm>
            <a:off x="9220200" y="2428724"/>
            <a:ext cx="9118127" cy="340057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tabLst>
                <a:tab pos="269875" algn="l"/>
              </a:tabLst>
            </a:pPr>
            <a:r>
              <a:rPr lang="es-MX" sz="2400" b="1" dirty="0" smtClean="0">
                <a:solidFill>
                  <a:schemeClr val="tx2">
                    <a:lumMod val="25000"/>
                  </a:schemeClr>
                </a:solidFill>
              </a:rPr>
              <a:t>PONENTE</a:t>
            </a:r>
            <a:r>
              <a:rPr lang="es-MX" sz="2400" dirty="0" smtClean="0">
                <a:solidFill>
                  <a:schemeClr val="tx2">
                    <a:lumMod val="25000"/>
                  </a:schemeClr>
                </a:solidFill>
              </a:rPr>
              <a:t> CON EL TEMA  </a:t>
            </a:r>
            <a:r>
              <a:rPr lang="es-MX" sz="2400" b="1" dirty="0" smtClean="0">
                <a:solidFill>
                  <a:schemeClr val="tx2">
                    <a:lumMod val="25000"/>
                  </a:schemeClr>
                </a:solidFill>
              </a:rPr>
              <a:t>MARKETING Y VENTAS </a:t>
            </a:r>
            <a:r>
              <a:rPr lang="es-MX" sz="2400" dirty="0" smtClean="0">
                <a:solidFill>
                  <a:schemeClr val="tx2">
                    <a:lumMod val="25000"/>
                  </a:schemeClr>
                </a:solidFill>
              </a:rPr>
              <a:t>EN EL TALLER DE FORTALECIMIENTO DE LA AUTOESTIMA Y FOMENTO DEL EMPRENDIMIENTO EN MUJERES RURALES Y URBANAS. POR EL CONCEJO CANTONAL DE DERECHOS EN CONJUNTO CON VARIAS INSTITUCIONES LOCALES.</a:t>
            </a:r>
          </a:p>
          <a:p>
            <a:pPr marL="0" indent="0">
              <a:buNone/>
              <a:tabLst>
                <a:tab pos="269875" algn="l"/>
              </a:tabLst>
            </a:pPr>
            <a:endParaRPr lang="es-MX" sz="2400" dirty="0" smtClean="0">
              <a:solidFill>
                <a:schemeClr val="tx2">
                  <a:lumMod val="25000"/>
                </a:schemeClr>
              </a:solidFill>
            </a:endParaRPr>
          </a:p>
          <a:p>
            <a:pPr>
              <a:tabLst>
                <a:tab pos="269875" algn="l"/>
              </a:tabLst>
            </a:pPr>
            <a:r>
              <a:rPr lang="es-MX" sz="2400" b="1" dirty="0" smtClean="0">
                <a:solidFill>
                  <a:schemeClr val="tx2">
                    <a:lumMod val="25000"/>
                  </a:schemeClr>
                </a:solidFill>
              </a:rPr>
              <a:t>II ENCUETRO SOBRE PROYECTOS EMPRESARIALES </a:t>
            </a:r>
            <a:r>
              <a:rPr lang="es-MX" sz="2400" dirty="0" smtClean="0">
                <a:solidFill>
                  <a:schemeClr val="tx2">
                    <a:lumMod val="25000"/>
                  </a:schemeClr>
                </a:solidFill>
              </a:rPr>
              <a:t>DE ESTUDIANTES UNIVERSITARIOS CON DISCAPACIDAD Y LA EDUCACIÓN INCLUSIVA SUPERIOR, ORGANIZADO POR LA FUNDACIÓN  ASOCIACIÓN NACIONAL  DE ESTUDIANTES CON DISCAPACIDAD Y LA EDUCACIÓN INCLUSIVA SUPERIOR, ANEUPI. EN LA UEB.</a:t>
            </a:r>
          </a:p>
          <a:p>
            <a:pPr marL="0" indent="0">
              <a:buNone/>
              <a:tabLst>
                <a:tab pos="269875" algn="l"/>
              </a:tabLst>
            </a:pPr>
            <a:endParaRPr lang="es-MX" sz="2400" dirty="0" smtClean="0">
              <a:solidFill>
                <a:schemeClr val="tx2">
                  <a:lumMod val="25000"/>
                </a:schemeClr>
              </a:solidFill>
            </a:endParaRPr>
          </a:p>
          <a:p>
            <a:pPr>
              <a:tabLst>
                <a:tab pos="269875" algn="l"/>
              </a:tabLst>
            </a:pPr>
            <a:r>
              <a:rPr lang="es-MX" sz="2400" dirty="0" smtClean="0">
                <a:solidFill>
                  <a:schemeClr val="tx2">
                    <a:lumMod val="25000"/>
                  </a:schemeClr>
                </a:solidFill>
              </a:rPr>
              <a:t>CONVOCATORIA AL </a:t>
            </a:r>
            <a:r>
              <a:rPr lang="es-MX" sz="2400" b="1" dirty="0" smtClean="0">
                <a:solidFill>
                  <a:schemeClr val="tx2">
                    <a:lumMod val="25000"/>
                  </a:schemeClr>
                </a:solidFill>
              </a:rPr>
              <a:t>DIALOGO DE SABERES</a:t>
            </a:r>
            <a:r>
              <a:rPr lang="es-MX" sz="2400" dirty="0" smtClean="0">
                <a:solidFill>
                  <a:schemeClr val="tx2">
                    <a:lumMod val="25000"/>
                  </a:schemeClr>
                </a:solidFill>
              </a:rPr>
              <a:t> SOBRE LA ATENCIÓN DEL PARTO DOMICILIARIO, EN SIMIATUG – SUMAY WASI, IMPULSADA POR EL MINISTERIO DE SALUD PÚBLICA.</a:t>
            </a:r>
          </a:p>
          <a:p>
            <a:pPr marL="0" indent="0">
              <a:buNone/>
              <a:tabLst>
                <a:tab pos="269875" algn="l"/>
              </a:tabLst>
            </a:pPr>
            <a:endParaRPr lang="es-MX" sz="2400" dirty="0" smtClean="0">
              <a:solidFill>
                <a:schemeClr val="tx2">
                  <a:lumMod val="25000"/>
                </a:schemeClr>
              </a:solidFill>
            </a:endParaRPr>
          </a:p>
          <a:p>
            <a:pPr>
              <a:tabLst>
                <a:tab pos="269875" algn="l"/>
              </a:tabLst>
            </a:pPr>
            <a:r>
              <a:rPr lang="es-MX" sz="2400" b="1" dirty="0" smtClean="0">
                <a:solidFill>
                  <a:schemeClr val="tx2">
                    <a:lumMod val="25000"/>
                  </a:schemeClr>
                </a:solidFill>
              </a:rPr>
              <a:t>PONENTE</a:t>
            </a:r>
            <a:r>
              <a:rPr lang="es-MX" sz="2400" dirty="0" smtClean="0">
                <a:solidFill>
                  <a:schemeClr val="tx2">
                    <a:lumMod val="25000"/>
                  </a:schemeClr>
                </a:solidFill>
              </a:rPr>
              <a:t> EN E TALLER </a:t>
            </a:r>
            <a:r>
              <a:rPr lang="es-MX" sz="2400" b="1" dirty="0" smtClean="0">
                <a:solidFill>
                  <a:schemeClr val="tx2">
                    <a:lumMod val="25000"/>
                  </a:schemeClr>
                </a:solidFill>
              </a:rPr>
              <a:t>SALUD CON CALIDEZ</a:t>
            </a:r>
            <a:r>
              <a:rPr lang="es-MX" sz="2400" dirty="0" smtClean="0">
                <a:solidFill>
                  <a:schemeClr val="tx2">
                    <a:lumMod val="25000"/>
                  </a:schemeClr>
                </a:solidFill>
              </a:rPr>
              <a:t>: BUEN TRATO E INTERCULTURALIDAD DESDE UN ENFOQUE DE DERECHOS HUMANOS, DIRECCIÓN DISTRITAL 02D01 GUARANDA – SALUD.</a:t>
            </a:r>
          </a:p>
          <a:p>
            <a:pPr marL="0" indent="0">
              <a:buNone/>
            </a:pPr>
            <a:endParaRPr lang="es-MX" sz="2400" dirty="0"/>
          </a:p>
          <a:p>
            <a:endParaRPr lang="en-US" sz="2400" dirty="0"/>
          </a:p>
          <a:p>
            <a:endParaRPr lang="en-US" sz="2400" dirty="0"/>
          </a:p>
          <a:p>
            <a:endParaRPr lang="en-US" sz="2400" dirty="0"/>
          </a:p>
        </p:txBody>
      </p:sp>
      <p:pic>
        <p:nvPicPr>
          <p:cNvPr id="2" name="Imagen 1"/>
          <p:cNvPicPr>
            <a:picLocks noChangeAspect="1"/>
          </p:cNvPicPr>
          <p:nvPr/>
        </p:nvPicPr>
        <p:blipFill rotWithShape="1">
          <a:blip r:embed="rId6">
            <a:extLst>
              <a:ext uri="{28A0092B-C50C-407E-A947-70E740481C1C}">
                <a14:useLocalDpi xmlns:a14="http://schemas.microsoft.com/office/drawing/2010/main" val="0"/>
              </a:ext>
            </a:extLst>
          </a:blip>
          <a:srcRect t="2267"/>
          <a:stretch/>
        </p:blipFill>
        <p:spPr>
          <a:xfrm>
            <a:off x="15239" y="8940"/>
            <a:ext cx="4577169" cy="5591760"/>
          </a:xfrm>
          <a:prstGeom prst="rect">
            <a:avLst/>
          </a:prstGeom>
        </p:spPr>
      </p:pic>
      <p:pic>
        <p:nvPicPr>
          <p:cNvPr id="3" name="Imagen 2"/>
          <p:cNvPicPr>
            <a:picLocks noChangeAspect="1"/>
          </p:cNvPicPr>
          <p:nvPr/>
        </p:nvPicPr>
        <p:blipFill rotWithShape="1">
          <a:blip r:embed="rId7">
            <a:extLst>
              <a:ext uri="{28A0092B-C50C-407E-A947-70E740481C1C}">
                <a14:useLocalDpi xmlns:a14="http://schemas.microsoft.com/office/drawing/2010/main" val="0"/>
              </a:ext>
            </a:extLst>
          </a:blip>
          <a:srcRect t="18337"/>
          <a:stretch/>
        </p:blipFill>
        <p:spPr>
          <a:xfrm>
            <a:off x="4592568" y="5600700"/>
            <a:ext cx="4545997" cy="4640490"/>
          </a:xfrm>
          <a:prstGeom prst="rect">
            <a:avLst/>
          </a:prstGeom>
        </p:spPr>
      </p:pic>
      <p:pic>
        <p:nvPicPr>
          <p:cNvPr id="29" name="Imagen 28"/>
          <p:cNvPicPr>
            <a:picLocks noChangeAspect="1"/>
          </p:cNvPicPr>
          <p:nvPr/>
        </p:nvPicPr>
        <p:blipFill rotWithShape="1">
          <a:blip r:embed="rId8">
            <a:extLst>
              <a:ext uri="{28A0092B-C50C-407E-A947-70E740481C1C}">
                <a14:useLocalDpi xmlns:a14="http://schemas.microsoft.com/office/drawing/2010/main" val="0"/>
              </a:ext>
            </a:extLst>
          </a:blip>
          <a:srcRect t="18896"/>
          <a:stretch/>
        </p:blipFill>
        <p:spPr>
          <a:xfrm>
            <a:off x="0" y="5600700"/>
            <a:ext cx="4577328" cy="4640490"/>
          </a:xfrm>
          <a:prstGeom prst="rect">
            <a:avLst/>
          </a:prstGeom>
        </p:spPr>
      </p:pic>
    </p:spTree>
    <p:extLst>
      <p:ext uri="{BB962C8B-B14F-4D97-AF65-F5344CB8AC3E}">
        <p14:creationId xmlns:p14="http://schemas.microsoft.com/office/powerpoint/2010/main" val="42094917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pic>
        <p:nvPicPr>
          <p:cNvPr id="20" name="Imagen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878632"/>
            <a:ext cx="2752069" cy="3446468"/>
          </a:xfrm>
          <a:prstGeom prst="rect">
            <a:avLst/>
          </a:prstGeom>
        </p:spPr>
      </p:pic>
      <p:grpSp>
        <p:nvGrpSpPr>
          <p:cNvPr id="3" name="Group 3"/>
          <p:cNvGrpSpPr/>
          <p:nvPr/>
        </p:nvGrpSpPr>
        <p:grpSpPr>
          <a:xfrm>
            <a:off x="2542200" y="-150"/>
            <a:ext cx="15745800" cy="10287000"/>
            <a:chOff x="0" y="0"/>
            <a:chExt cx="20994400" cy="13716000"/>
          </a:xfrm>
          <a:solidFill>
            <a:srgbClr val="E3E3E3"/>
          </a:solidFill>
        </p:grpSpPr>
        <p:sp>
          <p:nvSpPr>
            <p:cNvPr id="4" name="Freeform 4"/>
            <p:cNvSpPr/>
            <p:nvPr/>
          </p:nvSpPr>
          <p:spPr>
            <a:xfrm>
              <a:off x="0" y="0"/>
              <a:ext cx="20994370" cy="13716000"/>
            </a:xfrm>
            <a:custGeom>
              <a:avLst/>
              <a:gdLst/>
              <a:ahLst/>
              <a:cxnLst/>
              <a:rect l="l" t="t" r="r" b="b"/>
              <a:pathLst>
                <a:path w="20994370" h="13716000">
                  <a:moveTo>
                    <a:pt x="0" y="0"/>
                  </a:moveTo>
                  <a:lnTo>
                    <a:pt x="20994370" y="0"/>
                  </a:lnTo>
                  <a:lnTo>
                    <a:pt x="20994370" y="13716000"/>
                  </a:lnTo>
                  <a:lnTo>
                    <a:pt x="0" y="13716000"/>
                  </a:lnTo>
                  <a:close/>
                </a:path>
              </a:pathLst>
            </a:custGeom>
            <a:grpFill/>
          </p:spPr>
        </p:sp>
      </p:grpSp>
      <p:pic>
        <p:nvPicPr>
          <p:cNvPr id="17" name="Imagen 16">
            <a:extLst>
              <a:ext uri="{FF2B5EF4-FFF2-40B4-BE49-F238E27FC236}">
                <a16:creationId xmlns:a16="http://schemas.microsoft.com/office/drawing/2014/main" id="{F853FA52-3F97-0ACD-9B40-FF7F6C3A6CFC}"/>
              </a:ext>
            </a:extLst>
          </p:cNvPr>
          <p:cNvPicPr>
            <a:picLocks noChangeAspect="1"/>
          </p:cNvPicPr>
          <p:nvPr/>
        </p:nvPicPr>
        <p:blipFill>
          <a:blip r:embed="rId5">
            <a:alphaModFix amt="13000"/>
          </a:blip>
          <a:srcRect r="15380" b="15379"/>
          <a:stretch>
            <a:fillRect/>
          </a:stretch>
        </p:blipFill>
        <p:spPr>
          <a:xfrm>
            <a:off x="2495938" y="1487494"/>
            <a:ext cx="15711301" cy="8837606"/>
          </a:xfrm>
          <a:prstGeom prst="rect">
            <a:avLst/>
          </a:prstGeom>
        </p:spPr>
      </p:pic>
      <p:grpSp>
        <p:nvGrpSpPr>
          <p:cNvPr id="5" name="Group 5"/>
          <p:cNvGrpSpPr/>
          <p:nvPr/>
        </p:nvGrpSpPr>
        <p:grpSpPr>
          <a:xfrm>
            <a:off x="17500600" y="8712250"/>
            <a:ext cx="787200" cy="787200"/>
            <a:chOff x="0" y="0"/>
            <a:chExt cx="1049600" cy="1049600"/>
          </a:xfrm>
        </p:grpSpPr>
        <p:sp>
          <p:nvSpPr>
            <p:cNvPr id="6" name="Freeform 6"/>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7" name="Group 7"/>
          <p:cNvGrpSpPr/>
          <p:nvPr/>
        </p:nvGrpSpPr>
        <p:grpSpPr>
          <a:xfrm>
            <a:off x="1755000" y="8712250"/>
            <a:ext cx="14958600" cy="787200"/>
            <a:chOff x="0" y="0"/>
            <a:chExt cx="19944800" cy="1049600"/>
          </a:xfrm>
        </p:grpSpPr>
        <p:sp>
          <p:nvSpPr>
            <p:cNvPr id="8" name="Freeform 8"/>
            <p:cNvSpPr/>
            <p:nvPr/>
          </p:nvSpPr>
          <p:spPr>
            <a:xfrm>
              <a:off x="0" y="0"/>
              <a:ext cx="19944842" cy="1049655"/>
            </a:xfrm>
            <a:custGeom>
              <a:avLst/>
              <a:gdLst/>
              <a:ahLst/>
              <a:cxnLst/>
              <a:rect l="l" t="t" r="r" b="b"/>
              <a:pathLst>
                <a:path w="19944842" h="1049655">
                  <a:moveTo>
                    <a:pt x="0" y="0"/>
                  </a:moveTo>
                  <a:lnTo>
                    <a:pt x="19944842" y="0"/>
                  </a:lnTo>
                  <a:lnTo>
                    <a:pt x="19944842" y="1049655"/>
                  </a:lnTo>
                  <a:lnTo>
                    <a:pt x="0" y="1049655"/>
                  </a:lnTo>
                  <a:close/>
                </a:path>
              </a:pathLst>
            </a:custGeom>
            <a:solidFill>
              <a:srgbClr val="E48312"/>
            </a:solidFill>
          </p:spPr>
        </p:sp>
      </p:grpSp>
      <p:grpSp>
        <p:nvGrpSpPr>
          <p:cNvPr id="9" name="Group 9"/>
          <p:cNvGrpSpPr/>
          <p:nvPr/>
        </p:nvGrpSpPr>
        <p:grpSpPr>
          <a:xfrm>
            <a:off x="15926400" y="8712250"/>
            <a:ext cx="787200" cy="787200"/>
            <a:chOff x="0" y="0"/>
            <a:chExt cx="1049600" cy="1049600"/>
          </a:xfrm>
        </p:grpSpPr>
        <p:sp>
          <p:nvSpPr>
            <p:cNvPr id="10" name="Freeform 10"/>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FFFF">
                <a:alpha val="27451"/>
              </a:srgbClr>
            </a:solidFill>
          </p:spPr>
        </p:sp>
      </p:grpSp>
      <p:grpSp>
        <p:nvGrpSpPr>
          <p:cNvPr id="11" name="Group 11"/>
          <p:cNvGrpSpPr>
            <a:grpSpLocks noChangeAspect="1"/>
          </p:cNvGrpSpPr>
          <p:nvPr/>
        </p:nvGrpSpPr>
        <p:grpSpPr>
          <a:xfrm>
            <a:off x="15906182" y="8694682"/>
            <a:ext cx="787200" cy="814678"/>
            <a:chOff x="0" y="0"/>
            <a:chExt cx="1049600" cy="1086237"/>
          </a:xfrm>
        </p:grpSpPr>
        <p:sp>
          <p:nvSpPr>
            <p:cNvPr id="12" name="Freeform 12" descr="Dibujo con letras blancas  El contenido generado por IA puede ser incorrecto."/>
            <p:cNvSpPr/>
            <p:nvPr/>
          </p:nvSpPr>
          <p:spPr>
            <a:xfrm>
              <a:off x="0" y="0"/>
              <a:ext cx="1049655" cy="1086231"/>
            </a:xfrm>
            <a:custGeom>
              <a:avLst/>
              <a:gdLst/>
              <a:ahLst/>
              <a:cxnLst/>
              <a:rect l="l" t="t" r="r" b="b"/>
              <a:pathLst>
                <a:path w="1049655" h="1086231">
                  <a:moveTo>
                    <a:pt x="0" y="0"/>
                  </a:moveTo>
                  <a:lnTo>
                    <a:pt x="1049655" y="0"/>
                  </a:lnTo>
                  <a:lnTo>
                    <a:pt x="1049655" y="1086231"/>
                  </a:lnTo>
                  <a:lnTo>
                    <a:pt x="0" y="1086231"/>
                  </a:lnTo>
                  <a:lnTo>
                    <a:pt x="0" y="0"/>
                  </a:lnTo>
                  <a:close/>
                </a:path>
              </a:pathLst>
            </a:custGeom>
            <a:blipFill>
              <a:blip r:embed="rId6"/>
              <a:stretch>
                <a:fillRect l="-350614" r="5" b="-2"/>
              </a:stretch>
            </a:blipFill>
          </p:spPr>
        </p:sp>
      </p:grpSp>
      <p:sp>
        <p:nvSpPr>
          <p:cNvPr id="13" name="TextBox 13"/>
          <p:cNvSpPr txBox="1"/>
          <p:nvPr/>
        </p:nvSpPr>
        <p:spPr>
          <a:xfrm>
            <a:off x="2165902" y="8835612"/>
            <a:ext cx="14166150" cy="487313"/>
          </a:xfrm>
          <a:prstGeom prst="rect">
            <a:avLst/>
          </a:prstGeom>
        </p:spPr>
        <p:txBody>
          <a:bodyPr lIns="0" tIns="0" rIns="0" bIns="0" rtlCol="0" anchor="t">
            <a:spAutoFit/>
          </a:bodyPr>
          <a:lstStyle/>
          <a:p>
            <a:pPr algn="l">
              <a:lnSpc>
                <a:spcPts val="3840"/>
              </a:lnSpc>
            </a:pPr>
            <a:r>
              <a:rPr lang="en-US" sz="3200" b="1" dirty="0" smtClean="0">
                <a:solidFill>
                  <a:srgbClr val="FFFFFF"/>
                </a:solidFill>
                <a:latin typeface="Barlow"/>
                <a:ea typeface="Barlow"/>
                <a:cs typeface="Barlow"/>
                <a:sym typeface="Barlow"/>
              </a:rPr>
              <a:t>INVITACIONES Y PARTICIPACIONES ACTIVAS</a:t>
            </a:r>
            <a:endParaRPr lang="en-US" sz="3200" b="1" dirty="0">
              <a:solidFill>
                <a:srgbClr val="FFFFFF"/>
              </a:solidFill>
              <a:latin typeface="Barlow"/>
              <a:ea typeface="Barlow"/>
              <a:cs typeface="Barlow"/>
              <a:sym typeface="Barlow"/>
            </a:endParaRPr>
          </a:p>
        </p:txBody>
      </p:sp>
      <p:grpSp>
        <p:nvGrpSpPr>
          <p:cNvPr id="14" name="Group 14"/>
          <p:cNvGrpSpPr/>
          <p:nvPr/>
        </p:nvGrpSpPr>
        <p:grpSpPr>
          <a:xfrm>
            <a:off x="17500800" y="8712450"/>
            <a:ext cx="787200" cy="787200"/>
            <a:chOff x="0" y="0"/>
            <a:chExt cx="1049600" cy="1049600"/>
          </a:xfrm>
        </p:grpSpPr>
        <p:sp>
          <p:nvSpPr>
            <p:cNvPr id="15" name="Freeform 15"/>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16" name="TextBox 16"/>
            <p:cNvSpPr txBox="1"/>
            <p:nvPr/>
          </p:nvSpPr>
          <p:spPr>
            <a:xfrm>
              <a:off x="0" y="-9525"/>
              <a:ext cx="1049600" cy="1059125"/>
            </a:xfrm>
            <a:prstGeom prst="rect">
              <a:avLst/>
            </a:prstGeom>
          </p:spPr>
          <p:txBody>
            <a:bodyPr lIns="0" tIns="0" rIns="0" bIns="0" rtlCol="0" anchor="ctr"/>
            <a:lstStyle/>
            <a:p>
              <a:pPr algn="ctr">
                <a:lnSpc>
                  <a:spcPts val="2879"/>
                </a:lnSpc>
              </a:pPr>
              <a:r>
                <a:rPr lang="en-US" sz="2400" b="1" dirty="0">
                  <a:solidFill>
                    <a:srgbClr val="FFFFFF"/>
                  </a:solidFill>
                  <a:latin typeface="Barlow Bold"/>
                  <a:ea typeface="Barlow Bold"/>
                  <a:cs typeface="Barlow Bold"/>
                  <a:sym typeface="Barlow Bold"/>
                </a:rPr>
                <a:t>10</a:t>
              </a:r>
            </a:p>
          </p:txBody>
        </p:sp>
      </p:grpSp>
      <p:sp>
        <p:nvSpPr>
          <p:cNvPr id="18" name="Marcador de texto 5">
            <a:extLst>
              <a:ext uri="{FF2B5EF4-FFF2-40B4-BE49-F238E27FC236}">
                <a16:creationId xmlns:a16="http://schemas.microsoft.com/office/drawing/2014/main" id="{8BF4005F-BC3F-D1AD-7105-BFEA6E54B717}"/>
              </a:ext>
            </a:extLst>
          </p:cNvPr>
          <p:cNvSpPr txBox="1">
            <a:spLocks/>
          </p:cNvSpPr>
          <p:nvPr/>
        </p:nvSpPr>
        <p:spPr>
          <a:xfrm>
            <a:off x="2872378" y="266700"/>
            <a:ext cx="14958422" cy="809901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tabLst>
                <a:tab pos="269875" algn="l"/>
              </a:tabLst>
            </a:pPr>
            <a:r>
              <a:rPr lang="es-MX" sz="2400" dirty="0" smtClean="0">
                <a:solidFill>
                  <a:schemeClr val="tx2">
                    <a:lumMod val="25000"/>
                  </a:schemeClr>
                </a:solidFill>
              </a:rPr>
              <a:t>MARCHA CONMEMORATIVA POR EL DÍA DE LA MUJER EN LA PARROQUIA SALINAS, EN GUARANDA POR RED PRODERECHOS.</a:t>
            </a:r>
          </a:p>
          <a:p>
            <a:pPr marL="0" indent="0">
              <a:buNone/>
              <a:tabLst>
                <a:tab pos="269875" algn="l"/>
              </a:tabLst>
            </a:pPr>
            <a:endParaRPr lang="es-MX" sz="2400" dirty="0" smtClean="0">
              <a:solidFill>
                <a:schemeClr val="tx2">
                  <a:lumMod val="25000"/>
                </a:schemeClr>
              </a:solidFill>
            </a:endParaRPr>
          </a:p>
          <a:p>
            <a:pPr>
              <a:tabLst>
                <a:tab pos="269875" algn="l"/>
              </a:tabLst>
            </a:pPr>
            <a:r>
              <a:rPr lang="es-MX" sz="2400" dirty="0" smtClean="0">
                <a:solidFill>
                  <a:schemeClr val="tx2">
                    <a:lumMod val="25000"/>
                  </a:schemeClr>
                </a:solidFill>
              </a:rPr>
              <a:t>CONSTRUCCIÓN DEL PLAN LOCAL SIMIATUG </a:t>
            </a:r>
            <a:r>
              <a:rPr lang="es-MX" sz="2400" b="1" dirty="0" smtClean="0">
                <a:solidFill>
                  <a:schemeClr val="tx2">
                    <a:lumMod val="25000"/>
                  </a:schemeClr>
                </a:solidFill>
              </a:rPr>
              <a:t>DESNUTRICION CRÓNICA INFANTIL DCI, AGUA NO SEGURA PARA CONSUMO HUMANO Y EMBARAZO DE ALTO RIEGO.</a:t>
            </a:r>
          </a:p>
          <a:p>
            <a:pPr>
              <a:tabLst>
                <a:tab pos="269875" algn="l"/>
              </a:tabLst>
            </a:pPr>
            <a:endParaRPr lang="es-MX" sz="2400" b="1" dirty="0" smtClean="0">
              <a:solidFill>
                <a:schemeClr val="tx2">
                  <a:lumMod val="25000"/>
                </a:schemeClr>
              </a:solidFill>
            </a:endParaRPr>
          </a:p>
          <a:p>
            <a:pPr>
              <a:tabLst>
                <a:tab pos="269875" algn="l"/>
              </a:tabLst>
            </a:pPr>
            <a:r>
              <a:rPr lang="es-MX" sz="2400" b="1" dirty="0" smtClean="0">
                <a:solidFill>
                  <a:schemeClr val="tx2">
                    <a:lumMod val="25000"/>
                  </a:schemeClr>
                </a:solidFill>
              </a:rPr>
              <a:t> DIALOGO DE ORGANIZACIONES DE MUJERES</a:t>
            </a:r>
            <a:r>
              <a:rPr lang="es-MX" sz="2400" dirty="0" smtClean="0">
                <a:solidFill>
                  <a:schemeClr val="tx2">
                    <a:lumMod val="25000"/>
                  </a:schemeClr>
                </a:solidFill>
              </a:rPr>
              <a:t>, CONVOCADO POR EL CONSEJO NACIONAL PARA LA IGUALDAD Y GÉNERO. EN BUSCA DE CONSTRUIR DE MANERA COLECTIVA LA AGENDA NACIONAL PARA LA IGUALDAD DE GENERO 2025-2029.</a:t>
            </a:r>
          </a:p>
          <a:p>
            <a:pPr>
              <a:tabLst>
                <a:tab pos="269875" algn="l"/>
              </a:tabLst>
            </a:pPr>
            <a:endParaRPr lang="es-MX" sz="2400" dirty="0" smtClean="0">
              <a:solidFill>
                <a:schemeClr val="tx2">
                  <a:lumMod val="25000"/>
                </a:schemeClr>
              </a:solidFill>
            </a:endParaRPr>
          </a:p>
          <a:p>
            <a:pPr>
              <a:tabLst>
                <a:tab pos="269875" algn="l"/>
              </a:tabLst>
            </a:pPr>
            <a:r>
              <a:rPr lang="es-MX" sz="2400" dirty="0" smtClean="0">
                <a:solidFill>
                  <a:schemeClr val="tx2">
                    <a:lumMod val="25000"/>
                  </a:schemeClr>
                </a:solidFill>
              </a:rPr>
              <a:t>INVITADA A ESPACIO DE APRENDIZAJE, </a:t>
            </a:r>
            <a:r>
              <a:rPr lang="es-MX" sz="2400" b="1" dirty="0" smtClean="0">
                <a:solidFill>
                  <a:schemeClr val="tx2">
                    <a:lumMod val="25000"/>
                  </a:schemeClr>
                </a:solidFill>
              </a:rPr>
              <a:t>EL RÉGIMEN DE FUENTE DEL DERECHO TRIBUTARIO MUNICIPAL ECUATORIANO</a:t>
            </a:r>
            <a:r>
              <a:rPr lang="es-MX" sz="2400" dirty="0" smtClean="0">
                <a:solidFill>
                  <a:schemeClr val="tx2">
                    <a:lumMod val="25000"/>
                  </a:schemeClr>
                </a:solidFill>
              </a:rPr>
              <a:t>, UEB, UNIVERSIDAD ANDINA SIMÓN BOLÍVAR, Y EL GAD CANTONAL.</a:t>
            </a:r>
          </a:p>
          <a:p>
            <a:pPr>
              <a:tabLst>
                <a:tab pos="269875" algn="l"/>
              </a:tabLst>
            </a:pPr>
            <a:endParaRPr lang="es-MX" sz="2400" dirty="0" smtClean="0">
              <a:solidFill>
                <a:schemeClr val="tx2">
                  <a:lumMod val="25000"/>
                </a:schemeClr>
              </a:solidFill>
            </a:endParaRPr>
          </a:p>
          <a:p>
            <a:pPr>
              <a:tabLst>
                <a:tab pos="269875" algn="l"/>
              </a:tabLst>
            </a:pPr>
            <a:r>
              <a:rPr lang="es-MX" sz="2400" b="1" dirty="0" smtClean="0">
                <a:solidFill>
                  <a:schemeClr val="tx2">
                    <a:lumMod val="25000"/>
                  </a:schemeClr>
                </a:solidFill>
              </a:rPr>
              <a:t>POSTULACIÓN A LA CARRERA DE EMPRENDIMIENTO E INNOVACIÓN OCIAL DE LA FACULTAD DE CIENCIA ADMINISTRATIVAS, GESTIÓN EMPRESARIAL E INFORMÁTICA</a:t>
            </a:r>
            <a:r>
              <a:rPr lang="es-MX" sz="2400" dirty="0" smtClean="0">
                <a:solidFill>
                  <a:schemeClr val="tx2">
                    <a:lumMod val="25000"/>
                  </a:schemeClr>
                </a:solidFill>
              </a:rPr>
              <a:t>. UEB, CONEJO CANTONAL Y COMIIÓN DE GÉNERO.</a:t>
            </a:r>
          </a:p>
          <a:p>
            <a:pPr>
              <a:tabLst>
                <a:tab pos="269875" algn="l"/>
              </a:tabLst>
            </a:pPr>
            <a:endParaRPr lang="es-MX" sz="2400" dirty="0" smtClean="0">
              <a:solidFill>
                <a:schemeClr val="tx2">
                  <a:lumMod val="25000"/>
                </a:schemeClr>
              </a:solidFill>
            </a:endParaRPr>
          </a:p>
          <a:p>
            <a:pPr>
              <a:tabLst>
                <a:tab pos="269875" algn="l"/>
              </a:tabLst>
            </a:pPr>
            <a:r>
              <a:rPr lang="es-MX" sz="2400" dirty="0" smtClean="0">
                <a:solidFill>
                  <a:schemeClr val="tx2">
                    <a:lumMod val="25000"/>
                  </a:schemeClr>
                </a:solidFill>
              </a:rPr>
              <a:t>EXPOSICIÓN DE ARTISTA PLATICA URUGUAYA GISELLE HONTOU Y ROCÍO ÁLVAREZ: </a:t>
            </a:r>
            <a:r>
              <a:rPr lang="es-MX" sz="2400" b="1" dirty="0" smtClean="0">
                <a:solidFill>
                  <a:schemeClr val="tx2">
                    <a:lumMod val="25000"/>
                  </a:schemeClr>
                </a:solidFill>
              </a:rPr>
              <a:t>MIRADA DE MUJERES MIGRANTES</a:t>
            </a:r>
            <a:r>
              <a:rPr lang="es-MX" sz="2400" dirty="0" smtClean="0">
                <a:solidFill>
                  <a:schemeClr val="tx2">
                    <a:lumMod val="25000"/>
                  </a:schemeClr>
                </a:solidFill>
              </a:rPr>
              <a:t>. MUSEO ARCHIVO E ARQUITECTURA DEL ECUADOR. </a:t>
            </a:r>
          </a:p>
          <a:p>
            <a:pPr>
              <a:tabLst>
                <a:tab pos="269875" algn="l"/>
              </a:tabLst>
            </a:pPr>
            <a:endParaRPr lang="es-MX" sz="2400" dirty="0" smtClean="0">
              <a:solidFill>
                <a:schemeClr val="tx2">
                  <a:lumMod val="25000"/>
                </a:schemeClr>
              </a:solidFill>
            </a:endParaRPr>
          </a:p>
          <a:p>
            <a:pPr>
              <a:tabLst>
                <a:tab pos="269875" algn="l"/>
              </a:tabLst>
            </a:pPr>
            <a:r>
              <a:rPr lang="es-MX" sz="2400" dirty="0" smtClean="0">
                <a:solidFill>
                  <a:schemeClr val="tx2">
                    <a:lumMod val="25000"/>
                  </a:schemeClr>
                </a:solidFill>
              </a:rPr>
              <a:t>REUNIÓN CON PERSONAL DEL INSTITUTO NACIONAL DE PATRIMONIO CULTURAL, </a:t>
            </a:r>
            <a:r>
              <a:rPr lang="es-MX" sz="2400" b="1" dirty="0" smtClean="0">
                <a:solidFill>
                  <a:schemeClr val="tx2">
                    <a:lumMod val="25000"/>
                  </a:schemeClr>
                </a:solidFill>
              </a:rPr>
              <a:t>INPC.</a:t>
            </a:r>
            <a:r>
              <a:rPr lang="es-MX" sz="2400" dirty="0" smtClean="0">
                <a:solidFill>
                  <a:schemeClr val="tx2">
                    <a:lumMod val="25000"/>
                  </a:schemeClr>
                </a:solidFill>
              </a:rPr>
              <a:t> </a:t>
            </a:r>
          </a:p>
          <a:p>
            <a:pPr>
              <a:tabLst>
                <a:tab pos="269875" algn="l"/>
              </a:tabLst>
            </a:pPr>
            <a:endParaRPr lang="es-MX" sz="2400" dirty="0" smtClean="0">
              <a:solidFill>
                <a:schemeClr val="tx2">
                  <a:lumMod val="25000"/>
                </a:schemeClr>
              </a:solidFill>
            </a:endParaRPr>
          </a:p>
          <a:p>
            <a:pPr marL="0" indent="0">
              <a:buNone/>
              <a:tabLst>
                <a:tab pos="269875" algn="l"/>
              </a:tabLst>
            </a:pPr>
            <a:endParaRPr lang="es-MX" sz="2200" dirty="0" smtClean="0">
              <a:solidFill>
                <a:schemeClr val="tx2">
                  <a:lumMod val="25000"/>
                </a:schemeClr>
              </a:solidFill>
            </a:endParaRPr>
          </a:p>
          <a:p>
            <a:pPr marL="171450" indent="-171450"/>
            <a:endParaRPr lang="en-US" sz="2200" dirty="0">
              <a:solidFill>
                <a:schemeClr val="tx2">
                  <a:lumMod val="25000"/>
                </a:schemeClr>
              </a:solidFill>
            </a:endParaRPr>
          </a:p>
        </p:txBody>
      </p:sp>
      <p:pic>
        <p:nvPicPr>
          <p:cNvPr id="19" name="Imagen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360" y="3468097"/>
            <a:ext cx="2779256" cy="3474070"/>
          </a:xfrm>
          <a:prstGeom prst="rect">
            <a:avLst/>
          </a:prstGeom>
        </p:spPr>
      </p:pic>
      <p:pic>
        <p:nvPicPr>
          <p:cNvPr id="21" name="Imagen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 y="-301"/>
            <a:ext cx="2791617" cy="3499241"/>
          </a:xfrm>
          <a:prstGeom prst="rect">
            <a:avLst/>
          </a:prstGeom>
        </p:spPr>
      </p:pic>
    </p:spTree>
    <p:extLst>
      <p:ext uri="{BB962C8B-B14F-4D97-AF65-F5344CB8AC3E}">
        <p14:creationId xmlns:p14="http://schemas.microsoft.com/office/powerpoint/2010/main" val="23345604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8288000" cy="10287000"/>
            <a:chOff x="0" y="0"/>
            <a:chExt cx="12192000" cy="13716000"/>
          </a:xfrm>
          <a:solidFill>
            <a:srgbClr val="E3E3E3"/>
          </a:solidFill>
        </p:grpSpPr>
        <p:sp>
          <p:nvSpPr>
            <p:cNvPr id="6" name="Freeform 6"/>
            <p:cNvSpPr/>
            <p:nvPr/>
          </p:nvSpPr>
          <p:spPr>
            <a:xfrm>
              <a:off x="0" y="0"/>
              <a:ext cx="12192000" cy="13716000"/>
            </a:xfrm>
            <a:custGeom>
              <a:avLst/>
              <a:gdLst/>
              <a:ahLst/>
              <a:cxnLst/>
              <a:rect l="l" t="t" r="r" b="b"/>
              <a:pathLst>
                <a:path w="12192000" h="13716000">
                  <a:moveTo>
                    <a:pt x="0" y="0"/>
                  </a:moveTo>
                  <a:lnTo>
                    <a:pt x="12192000" y="0"/>
                  </a:lnTo>
                  <a:lnTo>
                    <a:pt x="12192000" y="13716000"/>
                  </a:lnTo>
                  <a:lnTo>
                    <a:pt x="0" y="13716000"/>
                  </a:lnTo>
                  <a:close/>
                </a:path>
              </a:pathLst>
            </a:custGeom>
            <a:grpFill/>
          </p:spPr>
        </p:sp>
      </p:grpSp>
      <p:pic>
        <p:nvPicPr>
          <p:cNvPr id="32" name="Imagen 31"/>
          <p:cNvPicPr/>
          <p:nvPr/>
        </p:nvPicPr>
        <p:blipFill>
          <a:blip r:embed="rId3" cstate="print">
            <a:extLst>
              <a:ext uri="{28A0092B-C50C-407E-A947-70E740481C1C}">
                <a14:useLocalDpi xmlns:a14="http://schemas.microsoft.com/office/drawing/2010/main" val="0"/>
              </a:ext>
            </a:extLst>
          </a:blip>
          <a:stretch>
            <a:fillRect/>
          </a:stretch>
        </p:blipFill>
        <p:spPr>
          <a:xfrm>
            <a:off x="9696416" y="-26374"/>
            <a:ext cx="5254825" cy="3941119"/>
          </a:xfrm>
          <a:prstGeom prst="rect">
            <a:avLst/>
          </a:prstGeom>
        </p:spPr>
      </p:pic>
      <p:pic>
        <p:nvPicPr>
          <p:cNvPr id="31" name="Imagen 30"/>
          <p:cNvPicPr/>
          <p:nvPr/>
        </p:nvPicPr>
        <p:blipFill rotWithShape="1">
          <a:blip r:embed="rId4" cstate="print">
            <a:extLst>
              <a:ext uri="{28A0092B-C50C-407E-A947-70E740481C1C}">
                <a14:useLocalDpi xmlns:a14="http://schemas.microsoft.com/office/drawing/2010/main" val="0"/>
              </a:ext>
            </a:extLst>
          </a:blip>
          <a:srcRect l="27850" t="21264" b="59011"/>
          <a:stretch/>
        </p:blipFill>
        <p:spPr bwMode="auto">
          <a:xfrm>
            <a:off x="14097000" y="7962900"/>
            <a:ext cx="3810000" cy="2323897"/>
          </a:xfrm>
          <a:prstGeom prst="rect">
            <a:avLst/>
          </a:prstGeom>
          <a:ln>
            <a:noFill/>
          </a:ln>
          <a:extLst>
            <a:ext uri="{53640926-AAD7-44D8-BBD7-CCE9431645EC}">
              <a14:shadowObscured xmlns:a14="http://schemas.microsoft.com/office/drawing/2010/main"/>
            </a:ext>
          </a:extLst>
        </p:spPr>
      </p:pic>
      <p:grpSp>
        <p:nvGrpSpPr>
          <p:cNvPr id="9" name="Group 9"/>
          <p:cNvGrpSpPr/>
          <p:nvPr/>
        </p:nvGrpSpPr>
        <p:grpSpPr>
          <a:xfrm>
            <a:off x="1006756" y="787548"/>
            <a:ext cx="9144000" cy="1613400"/>
            <a:chOff x="0" y="0"/>
            <a:chExt cx="12192000" cy="2151200"/>
          </a:xfrm>
        </p:grpSpPr>
        <p:sp>
          <p:nvSpPr>
            <p:cNvPr id="10" name="Freeform 10"/>
            <p:cNvSpPr/>
            <p:nvPr/>
          </p:nvSpPr>
          <p:spPr>
            <a:xfrm>
              <a:off x="0" y="0"/>
              <a:ext cx="12192000" cy="2151253"/>
            </a:xfrm>
            <a:custGeom>
              <a:avLst/>
              <a:gdLst/>
              <a:ahLst/>
              <a:cxnLst/>
              <a:rect l="l" t="t" r="r" b="b"/>
              <a:pathLst>
                <a:path w="12192000" h="2151253">
                  <a:moveTo>
                    <a:pt x="0" y="0"/>
                  </a:moveTo>
                  <a:lnTo>
                    <a:pt x="12192000" y="0"/>
                  </a:lnTo>
                  <a:lnTo>
                    <a:pt x="12192000" y="2151253"/>
                  </a:lnTo>
                  <a:lnTo>
                    <a:pt x="0" y="2151253"/>
                  </a:lnTo>
                  <a:close/>
                </a:path>
              </a:pathLst>
            </a:custGeom>
            <a:solidFill>
              <a:srgbClr val="E48312"/>
            </a:solidFill>
          </p:spPr>
        </p:sp>
      </p:grpSp>
      <p:grpSp>
        <p:nvGrpSpPr>
          <p:cNvPr id="11" name="Group 11"/>
          <p:cNvGrpSpPr/>
          <p:nvPr/>
        </p:nvGrpSpPr>
        <p:grpSpPr>
          <a:xfrm>
            <a:off x="1008534" y="787548"/>
            <a:ext cx="1613400" cy="1613400"/>
            <a:chOff x="0" y="0"/>
            <a:chExt cx="2151200" cy="2151200"/>
          </a:xfrm>
        </p:grpSpPr>
        <p:sp>
          <p:nvSpPr>
            <p:cNvPr id="12" name="Freeform 12"/>
            <p:cNvSpPr/>
            <p:nvPr/>
          </p:nvSpPr>
          <p:spPr>
            <a:xfrm>
              <a:off x="0" y="0"/>
              <a:ext cx="2151253" cy="2151253"/>
            </a:xfrm>
            <a:custGeom>
              <a:avLst/>
              <a:gdLst/>
              <a:ahLst/>
              <a:cxnLst/>
              <a:rect l="l" t="t" r="r" b="b"/>
              <a:pathLst>
                <a:path w="2151253" h="2151253">
                  <a:moveTo>
                    <a:pt x="0" y="0"/>
                  </a:moveTo>
                  <a:lnTo>
                    <a:pt x="2151253" y="0"/>
                  </a:lnTo>
                  <a:lnTo>
                    <a:pt x="2151253" y="2151253"/>
                  </a:lnTo>
                  <a:lnTo>
                    <a:pt x="0" y="2151253"/>
                  </a:lnTo>
                  <a:close/>
                </a:path>
              </a:pathLst>
            </a:custGeom>
            <a:solidFill>
              <a:srgbClr val="FFFFFF">
                <a:alpha val="27451"/>
              </a:srgbClr>
            </a:solidFill>
          </p:spPr>
        </p:sp>
      </p:grpSp>
      <p:grpSp>
        <p:nvGrpSpPr>
          <p:cNvPr id="13" name="Group 13"/>
          <p:cNvGrpSpPr>
            <a:grpSpLocks noChangeAspect="1"/>
          </p:cNvGrpSpPr>
          <p:nvPr/>
        </p:nvGrpSpPr>
        <p:grpSpPr>
          <a:xfrm>
            <a:off x="1096888" y="839602"/>
            <a:ext cx="1424538" cy="1474262"/>
            <a:chOff x="0" y="0"/>
            <a:chExt cx="1899384" cy="1965683"/>
          </a:xfrm>
        </p:grpSpPr>
        <p:sp>
          <p:nvSpPr>
            <p:cNvPr id="14" name="Freeform 14" descr="Dibujo con letras blancas  El contenido generado por IA puede ser incorrecto."/>
            <p:cNvSpPr/>
            <p:nvPr/>
          </p:nvSpPr>
          <p:spPr>
            <a:xfrm>
              <a:off x="0" y="0"/>
              <a:ext cx="1899412" cy="1965706"/>
            </a:xfrm>
            <a:custGeom>
              <a:avLst/>
              <a:gdLst/>
              <a:ahLst/>
              <a:cxnLst/>
              <a:rect l="l" t="t" r="r" b="b"/>
              <a:pathLst>
                <a:path w="1899412" h="1965706">
                  <a:moveTo>
                    <a:pt x="0" y="0"/>
                  </a:moveTo>
                  <a:lnTo>
                    <a:pt x="1899412" y="0"/>
                  </a:lnTo>
                  <a:lnTo>
                    <a:pt x="1899412" y="1965706"/>
                  </a:lnTo>
                  <a:lnTo>
                    <a:pt x="0" y="1965706"/>
                  </a:lnTo>
                  <a:lnTo>
                    <a:pt x="0" y="0"/>
                  </a:lnTo>
                  <a:close/>
                </a:path>
              </a:pathLst>
            </a:custGeom>
            <a:blipFill>
              <a:blip r:embed="rId5"/>
              <a:stretch>
                <a:fillRect l="-350627" r="1"/>
              </a:stretch>
            </a:blipFill>
          </p:spPr>
        </p:sp>
      </p:grpSp>
      <p:grpSp>
        <p:nvGrpSpPr>
          <p:cNvPr id="15" name="Group 15"/>
          <p:cNvGrpSpPr/>
          <p:nvPr/>
        </p:nvGrpSpPr>
        <p:grpSpPr>
          <a:xfrm>
            <a:off x="2992116" y="787548"/>
            <a:ext cx="6921600" cy="1613400"/>
            <a:chOff x="0" y="0"/>
            <a:chExt cx="9228800" cy="2151200"/>
          </a:xfrm>
        </p:grpSpPr>
        <p:sp>
          <p:nvSpPr>
            <p:cNvPr id="16" name="Freeform 16"/>
            <p:cNvSpPr/>
            <p:nvPr/>
          </p:nvSpPr>
          <p:spPr>
            <a:xfrm>
              <a:off x="0" y="0"/>
              <a:ext cx="9228800" cy="2151200"/>
            </a:xfrm>
            <a:custGeom>
              <a:avLst/>
              <a:gdLst/>
              <a:ahLst/>
              <a:cxnLst/>
              <a:rect l="l" t="t" r="r" b="b"/>
              <a:pathLst>
                <a:path w="9228800" h="2151200">
                  <a:moveTo>
                    <a:pt x="0" y="0"/>
                  </a:moveTo>
                  <a:lnTo>
                    <a:pt x="9228800" y="0"/>
                  </a:lnTo>
                  <a:lnTo>
                    <a:pt x="9228800" y="2151200"/>
                  </a:lnTo>
                  <a:lnTo>
                    <a:pt x="0" y="2151200"/>
                  </a:lnTo>
                  <a:close/>
                </a:path>
              </a:pathLst>
            </a:custGeom>
          </p:spPr>
        </p:sp>
        <p:sp>
          <p:nvSpPr>
            <p:cNvPr id="17" name="TextBox 17"/>
            <p:cNvSpPr txBox="1"/>
            <p:nvPr/>
          </p:nvSpPr>
          <p:spPr>
            <a:xfrm>
              <a:off x="0" y="-28575"/>
              <a:ext cx="9228800" cy="2179775"/>
            </a:xfrm>
            <a:prstGeom prst="rect">
              <a:avLst/>
            </a:prstGeom>
          </p:spPr>
          <p:txBody>
            <a:bodyPr lIns="0" tIns="0" rIns="0" bIns="0" rtlCol="0" anchor="ctr"/>
            <a:lstStyle/>
            <a:p>
              <a:pPr>
                <a:lnSpc>
                  <a:spcPts val="3840"/>
                </a:lnSpc>
              </a:pPr>
              <a:r>
                <a:rPr lang="es-MX" sz="3200" b="1" dirty="0">
                  <a:solidFill>
                    <a:schemeClr val="bg1"/>
                  </a:solidFill>
                </a:rPr>
                <a:t>d) Fiscalización</a:t>
              </a:r>
              <a:endParaRPr lang="es-MX" sz="2800" b="1" dirty="0">
                <a:solidFill>
                  <a:schemeClr val="bg1"/>
                </a:solidFill>
              </a:endParaRPr>
            </a:p>
            <a:p>
              <a:pPr algn="l">
                <a:lnSpc>
                  <a:spcPts val="3840"/>
                </a:lnSpc>
              </a:pPr>
              <a:r>
                <a:rPr lang="en-US" sz="3200" b="1" dirty="0" smtClean="0">
                  <a:solidFill>
                    <a:srgbClr val="FFFFFF"/>
                  </a:solidFill>
                  <a:latin typeface="Arimo Bold"/>
                  <a:ea typeface="Arimo Bold"/>
                  <a:cs typeface="Arimo Bold"/>
                  <a:sym typeface="Arimo Bold"/>
                </a:rPr>
                <a:t>INFORMES FISCALIZACIÓN</a:t>
              </a:r>
              <a:endParaRPr lang="en-US" sz="3200" b="1" dirty="0">
                <a:solidFill>
                  <a:srgbClr val="FFFFFF"/>
                </a:solidFill>
                <a:latin typeface="Arimo Bold"/>
                <a:ea typeface="Arimo Bold"/>
                <a:cs typeface="Arimo Bold"/>
                <a:sym typeface="Arimo Bold"/>
              </a:endParaRPr>
            </a:p>
          </p:txBody>
        </p:sp>
      </p:grpSp>
      <p:pic>
        <p:nvPicPr>
          <p:cNvPr id="22" name="Imagen 21">
            <a:extLst>
              <a:ext uri="{FF2B5EF4-FFF2-40B4-BE49-F238E27FC236}">
                <a16:creationId xmlns:a16="http://schemas.microsoft.com/office/drawing/2014/main" id="{926E07F8-3734-B72B-04F9-D20EA35BA8FF}"/>
              </a:ext>
            </a:extLst>
          </p:cNvPr>
          <p:cNvPicPr>
            <a:picLocks noChangeAspect="1"/>
          </p:cNvPicPr>
          <p:nvPr/>
        </p:nvPicPr>
        <p:blipFill>
          <a:blip r:embed="rId6">
            <a:alphaModFix amt="13000"/>
          </a:blip>
          <a:srcRect r="15380" b="15379"/>
          <a:stretch>
            <a:fillRect/>
          </a:stretch>
        </p:blipFill>
        <p:spPr>
          <a:xfrm>
            <a:off x="50957" y="4991100"/>
            <a:ext cx="9321643" cy="5243424"/>
          </a:xfrm>
          <a:prstGeom prst="rect">
            <a:avLst/>
          </a:prstGeom>
        </p:spPr>
      </p:pic>
      <p:pic>
        <p:nvPicPr>
          <p:cNvPr id="25" name="Imagen 24"/>
          <p:cNvPicPr/>
          <p:nvPr/>
        </p:nvPicPr>
        <p:blipFill>
          <a:blip r:embed="rId7" cstate="print">
            <a:extLst>
              <a:ext uri="{28A0092B-C50C-407E-A947-70E740481C1C}">
                <a14:useLocalDpi xmlns:a14="http://schemas.microsoft.com/office/drawing/2010/main" val="0"/>
              </a:ext>
            </a:extLst>
          </a:blip>
          <a:stretch>
            <a:fillRect/>
          </a:stretch>
        </p:blipFill>
        <p:spPr>
          <a:xfrm>
            <a:off x="9700449" y="3848100"/>
            <a:ext cx="4352955" cy="4352955"/>
          </a:xfrm>
          <a:prstGeom prst="rect">
            <a:avLst/>
          </a:prstGeom>
        </p:spPr>
      </p:pic>
      <p:grpSp>
        <p:nvGrpSpPr>
          <p:cNvPr id="7" name="Group 7"/>
          <p:cNvGrpSpPr/>
          <p:nvPr/>
        </p:nvGrpSpPr>
        <p:grpSpPr>
          <a:xfrm>
            <a:off x="17500600" y="8712250"/>
            <a:ext cx="787200" cy="787200"/>
            <a:chOff x="0" y="0"/>
            <a:chExt cx="1049600" cy="1049600"/>
          </a:xfrm>
        </p:grpSpPr>
        <p:sp>
          <p:nvSpPr>
            <p:cNvPr id="8" name="Freeform 8"/>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19" name="Group 19"/>
          <p:cNvGrpSpPr/>
          <p:nvPr/>
        </p:nvGrpSpPr>
        <p:grpSpPr>
          <a:xfrm>
            <a:off x="17500800" y="8712450"/>
            <a:ext cx="787200" cy="787200"/>
            <a:chOff x="0" y="0"/>
            <a:chExt cx="1049600" cy="1049600"/>
          </a:xfrm>
        </p:grpSpPr>
        <p:sp>
          <p:nvSpPr>
            <p:cNvPr id="20" name="Freeform 20"/>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21" name="TextBox 21"/>
            <p:cNvSpPr txBox="1"/>
            <p:nvPr/>
          </p:nvSpPr>
          <p:spPr>
            <a:xfrm>
              <a:off x="0" y="-9525"/>
              <a:ext cx="1049600" cy="1059125"/>
            </a:xfrm>
            <a:prstGeom prst="rect">
              <a:avLst/>
            </a:prstGeom>
          </p:spPr>
          <p:txBody>
            <a:bodyPr lIns="0" tIns="0" rIns="0" bIns="0" rtlCol="0" anchor="ctr"/>
            <a:lstStyle/>
            <a:p>
              <a:pPr algn="ctr">
                <a:lnSpc>
                  <a:spcPts val="2879"/>
                </a:lnSpc>
              </a:pPr>
              <a:r>
                <a:rPr lang="en-US" sz="2400" b="1" dirty="0">
                  <a:solidFill>
                    <a:srgbClr val="FFFFFF"/>
                  </a:solidFill>
                  <a:latin typeface="Barlow Bold"/>
                  <a:ea typeface="Barlow Bold"/>
                  <a:cs typeface="Barlow Bold"/>
                  <a:sym typeface="Barlow Bold"/>
                </a:rPr>
                <a:t>9</a:t>
              </a:r>
            </a:p>
          </p:txBody>
        </p:sp>
      </p:grpSp>
      <p:sp>
        <p:nvSpPr>
          <p:cNvPr id="18" name="Rectángulo 17"/>
          <p:cNvSpPr/>
          <p:nvPr/>
        </p:nvSpPr>
        <p:spPr>
          <a:xfrm>
            <a:off x="228600" y="2693730"/>
            <a:ext cx="9350765" cy="7478970"/>
          </a:xfrm>
          <a:prstGeom prst="rect">
            <a:avLst/>
          </a:prstGeom>
        </p:spPr>
        <p:txBody>
          <a:bodyPr wrap="square">
            <a:spAutoFit/>
          </a:bodyPr>
          <a:lstStyle/>
          <a:p>
            <a:pPr algn="just"/>
            <a:r>
              <a:rPr lang="en-US" sz="2400" b="1" dirty="0">
                <a:ea typeface="Barlow Bold"/>
                <a:cs typeface="Barlow Bold"/>
                <a:sym typeface="Barlow Bold"/>
              </a:rPr>
              <a:t>Como </a:t>
            </a:r>
            <a:r>
              <a:rPr lang="en-US" sz="2400" b="1" dirty="0" smtClean="0">
                <a:ea typeface="Barlow Bold"/>
                <a:cs typeface="Barlow Bold"/>
                <a:sym typeface="Barlow Bold"/>
              </a:rPr>
              <a:t>CONCEJAL DEL CANTÓN GUARANDA Y PRESIDENTE DE LA COMISÓN DE SERVICIOS PÚBLICOS </a:t>
            </a:r>
            <a:r>
              <a:rPr lang="en-US" sz="2400" dirty="0" smtClean="0">
                <a:ea typeface="Barlow"/>
                <a:cs typeface="Barlow"/>
                <a:sym typeface="Barlow"/>
              </a:rPr>
              <a:t>he </a:t>
            </a:r>
            <a:r>
              <a:rPr lang="en-US" sz="2400" dirty="0" err="1" smtClean="0">
                <a:ea typeface="Barlow"/>
                <a:cs typeface="Barlow"/>
                <a:sym typeface="Barlow"/>
              </a:rPr>
              <a:t>presentado</a:t>
            </a:r>
            <a:r>
              <a:rPr lang="en-US" sz="2400" dirty="0" smtClean="0">
                <a:ea typeface="Barlow"/>
                <a:cs typeface="Barlow"/>
                <a:sym typeface="Barlow"/>
              </a:rPr>
              <a:t> </a:t>
            </a:r>
            <a:r>
              <a:rPr lang="en-US" sz="2400" b="1" dirty="0" smtClean="0">
                <a:ea typeface="Barlow Bold"/>
                <a:cs typeface="Barlow Bold"/>
                <a:sym typeface="Barlow Bold"/>
              </a:rPr>
              <a:t>14 INFORMES </a:t>
            </a:r>
            <a:r>
              <a:rPr lang="en-US" sz="2400" dirty="0" smtClean="0">
                <a:ea typeface="Barlow Bold"/>
                <a:cs typeface="Barlow Bold"/>
                <a:sym typeface="Barlow"/>
              </a:rPr>
              <a:t>entre FISCALIZACIONES </a:t>
            </a:r>
            <a:r>
              <a:rPr lang="en-US" sz="2400" dirty="0">
                <a:ea typeface="Barlow Bold"/>
                <a:cs typeface="Barlow Bold"/>
                <a:sym typeface="Barlow"/>
              </a:rPr>
              <a:t>y </a:t>
            </a:r>
            <a:r>
              <a:rPr lang="en-US" sz="2400" dirty="0" smtClean="0">
                <a:ea typeface="Barlow Bold"/>
                <a:cs typeface="Barlow Bold"/>
                <a:sym typeface="Barlow"/>
              </a:rPr>
              <a:t>LEGISLACIONES:</a:t>
            </a:r>
          </a:p>
          <a:p>
            <a:pPr algn="just"/>
            <a:endParaRPr lang="en-US" sz="2400" dirty="0" smtClean="0">
              <a:ea typeface="Barlow Bold"/>
              <a:cs typeface="Barlow Bold"/>
              <a:sym typeface="Barlow"/>
            </a:endParaRPr>
          </a:p>
          <a:p>
            <a:pPr marL="285750" indent="-285750" algn="just">
              <a:buFont typeface="Arial" panose="020B0604020202020204" pitchFamily="34" charset="0"/>
              <a:buChar char="•"/>
            </a:pPr>
            <a:r>
              <a:rPr lang="es-EC" sz="2400" b="1" dirty="0"/>
              <a:t>DE LA VISITA ESTABLECIDA</a:t>
            </a:r>
            <a:r>
              <a:rPr lang="es-EC" sz="2400" dirty="0"/>
              <a:t> </a:t>
            </a:r>
            <a:r>
              <a:rPr lang="es-MX" sz="2400" dirty="0"/>
              <a:t>en las vías de intervención, por los sectores </a:t>
            </a:r>
            <a:r>
              <a:rPr lang="es-MX" sz="2400" b="1" dirty="0"/>
              <a:t>Quinua Corral - </a:t>
            </a:r>
            <a:r>
              <a:rPr lang="es-MX" sz="2400" b="1" dirty="0" err="1"/>
              <a:t>Kuchauco</a:t>
            </a:r>
            <a:r>
              <a:rPr lang="es-MX" sz="2400" b="1" dirty="0"/>
              <a:t>, Carbón </a:t>
            </a:r>
            <a:r>
              <a:rPr lang="es-MX" sz="2400" b="1" dirty="0" err="1"/>
              <a:t>Chinipamba</a:t>
            </a:r>
            <a:r>
              <a:rPr lang="es-MX" sz="2400" b="1" dirty="0"/>
              <a:t>, </a:t>
            </a:r>
            <a:r>
              <a:rPr lang="es-MX" sz="2400" b="1" dirty="0" err="1"/>
              <a:t>Quilitagua</a:t>
            </a:r>
            <a:r>
              <a:rPr lang="es-MX" sz="2400" b="1" dirty="0"/>
              <a:t>, </a:t>
            </a:r>
            <a:r>
              <a:rPr lang="es-MX" sz="2400" b="1" dirty="0" err="1"/>
              <a:t>Manzanapamba</a:t>
            </a:r>
            <a:r>
              <a:rPr lang="es-MX" sz="2400" b="1" dirty="0"/>
              <a:t>, </a:t>
            </a:r>
            <a:r>
              <a:rPr lang="es-MX" sz="2400" b="1" dirty="0" err="1"/>
              <a:t>Yatapamba</a:t>
            </a:r>
            <a:r>
              <a:rPr lang="es-MX" sz="2400" b="1" dirty="0"/>
              <a:t>, </a:t>
            </a:r>
            <a:r>
              <a:rPr lang="es-MX" sz="2400" b="1" dirty="0" err="1"/>
              <a:t>Sinche</a:t>
            </a:r>
            <a:r>
              <a:rPr lang="es-MX" sz="2400" b="1" dirty="0"/>
              <a:t> -  </a:t>
            </a:r>
            <a:r>
              <a:rPr lang="es-MX" sz="2400" b="1" dirty="0" err="1"/>
              <a:t>Sonicocha</a:t>
            </a:r>
            <a:r>
              <a:rPr lang="es-MX" sz="2400" b="1" dirty="0"/>
              <a:t>, </a:t>
            </a:r>
            <a:r>
              <a:rPr lang="es-MX" sz="2400" b="1" dirty="0" err="1" smtClean="0"/>
              <a:t>Chalata</a:t>
            </a:r>
            <a:r>
              <a:rPr lang="es-MX" sz="2400" b="1" dirty="0" smtClean="0"/>
              <a:t>.</a:t>
            </a:r>
          </a:p>
          <a:p>
            <a:pPr marL="285750" indent="-285750" algn="just">
              <a:buFont typeface="Arial" panose="020B0604020202020204" pitchFamily="34" charset="0"/>
              <a:buChar char="•"/>
            </a:pPr>
            <a:endParaRPr lang="es-MX" sz="2400" b="1" dirty="0"/>
          </a:p>
          <a:p>
            <a:pPr marL="285750" indent="-285750" algn="just">
              <a:buFont typeface="Arial" panose="020B0604020202020204" pitchFamily="34" charset="0"/>
              <a:buChar char="•"/>
            </a:pPr>
            <a:r>
              <a:rPr lang="es-MX" sz="2400" b="1" dirty="0" smtClean="0"/>
              <a:t>DE </a:t>
            </a:r>
            <a:r>
              <a:rPr lang="es-MX" sz="2400" b="1" dirty="0"/>
              <a:t>LA </a:t>
            </a:r>
            <a:r>
              <a:rPr lang="es-EC" sz="2400" b="1" dirty="0"/>
              <a:t>MESA DE TRABAJO </a:t>
            </a:r>
            <a:r>
              <a:rPr lang="es-EC" sz="2400" dirty="0" smtClean="0"/>
              <a:t>establecida respecto a </a:t>
            </a:r>
            <a:r>
              <a:rPr lang="es-EC" sz="2400" b="1" dirty="0" smtClean="0"/>
              <a:t>MERCADOS </a:t>
            </a:r>
            <a:r>
              <a:rPr lang="es-EC" sz="2400" b="1" dirty="0"/>
              <a:t>SALUDABLES DEL CANTÓN GUARANDA</a:t>
            </a:r>
            <a:r>
              <a:rPr lang="es-EC" sz="2400" b="1" dirty="0" smtClean="0"/>
              <a:t>.</a:t>
            </a:r>
          </a:p>
          <a:p>
            <a:pPr marL="285750" indent="-285750" algn="just">
              <a:buFont typeface="Arial" panose="020B0604020202020204" pitchFamily="34" charset="0"/>
              <a:buChar char="•"/>
            </a:pPr>
            <a:endParaRPr lang="es-EC" sz="2400" b="1" dirty="0"/>
          </a:p>
          <a:p>
            <a:pPr marL="285750" indent="-285750" algn="just">
              <a:buFont typeface="Arial" panose="020B0604020202020204" pitchFamily="34" charset="0"/>
              <a:buChar char="•"/>
            </a:pPr>
            <a:r>
              <a:rPr lang="es-MX" sz="2400" b="1" dirty="0" smtClean="0"/>
              <a:t>DE </a:t>
            </a:r>
            <a:r>
              <a:rPr lang="es-MX" sz="2400" b="1" dirty="0"/>
              <a:t>LA </a:t>
            </a:r>
            <a:r>
              <a:rPr lang="es-EC" sz="2400" b="1" dirty="0"/>
              <a:t>VISITA TÉCNICA </a:t>
            </a:r>
            <a:r>
              <a:rPr lang="es-EC" sz="2400" dirty="0"/>
              <a:t>ESTABLECIDA AL</a:t>
            </a:r>
            <a:r>
              <a:rPr lang="es-EC" sz="2400" b="1" dirty="0"/>
              <a:t> MERCADO DE GUANUJO </a:t>
            </a:r>
            <a:r>
              <a:rPr lang="es-EC" sz="2400" dirty="0"/>
              <a:t>DEL CANTÓN GUARANDA</a:t>
            </a:r>
            <a:r>
              <a:rPr lang="es-EC" sz="2400" b="1" dirty="0" smtClean="0"/>
              <a:t>.</a:t>
            </a:r>
          </a:p>
          <a:p>
            <a:pPr marL="285750" indent="-285750" algn="just">
              <a:buFont typeface="Arial" panose="020B0604020202020204" pitchFamily="34" charset="0"/>
              <a:buChar char="•"/>
            </a:pPr>
            <a:endParaRPr lang="es-EC" sz="2400" b="1" dirty="0"/>
          </a:p>
          <a:p>
            <a:pPr marL="285750" lvl="0" indent="-285750" algn="just">
              <a:buFont typeface="Arial" panose="020B0604020202020204" pitchFamily="34" charset="0"/>
              <a:buChar char="•"/>
            </a:pPr>
            <a:r>
              <a:rPr lang="es-MX" sz="2400" b="1" dirty="0"/>
              <a:t>DE LA </a:t>
            </a:r>
            <a:r>
              <a:rPr lang="es-EC" sz="2400" b="1" dirty="0"/>
              <a:t>VISITA TÉCNICA </a:t>
            </a:r>
            <a:r>
              <a:rPr lang="es-EC" sz="2400" dirty="0"/>
              <a:t>ESTABLECIDA</a:t>
            </a:r>
            <a:r>
              <a:rPr lang="es-EC" sz="2400" b="1" dirty="0"/>
              <a:t> AL CENTRO DE APROVECHAMIENTO DE RESIDUOS SÓLIDOS, SHUNGUNA, </a:t>
            </a:r>
            <a:r>
              <a:rPr lang="es-EC" sz="2400" dirty="0"/>
              <a:t>PARROQUIA JULIO E. MORENO DEL CANTÓN GUARANDA</a:t>
            </a:r>
            <a:r>
              <a:rPr lang="es-EC" sz="2400" dirty="0" smtClean="0"/>
              <a:t>.</a:t>
            </a:r>
          </a:p>
          <a:p>
            <a:pPr marL="285750" lvl="0" indent="-285750" algn="just">
              <a:buFont typeface="Arial" panose="020B0604020202020204" pitchFamily="34" charset="0"/>
              <a:buChar char="•"/>
            </a:pPr>
            <a:endParaRPr lang="es-EC" sz="2400" dirty="0"/>
          </a:p>
          <a:p>
            <a:pPr marL="285750" lvl="0" indent="-285750" algn="just">
              <a:buFont typeface="Arial" panose="020B0604020202020204" pitchFamily="34" charset="0"/>
              <a:buChar char="•"/>
            </a:pPr>
            <a:r>
              <a:rPr lang="es-MX" sz="2400" b="1" dirty="0"/>
              <a:t>DE LA </a:t>
            </a:r>
            <a:r>
              <a:rPr lang="es-EC" sz="2400" b="1" dirty="0"/>
              <a:t>VISITA TÉCNICA </a:t>
            </a:r>
            <a:r>
              <a:rPr lang="es-EC" sz="2400" dirty="0"/>
              <a:t>ESTABLECIDA </a:t>
            </a:r>
            <a:r>
              <a:rPr lang="es-EC" sz="2400" b="1" dirty="0"/>
              <a:t>AL BARRIO MARCOPAMBA </a:t>
            </a:r>
            <a:r>
              <a:rPr lang="es-EC" sz="2400" dirty="0"/>
              <a:t>DEL CANTÓN GUARANDA</a:t>
            </a:r>
            <a:r>
              <a:rPr lang="es-EC" sz="2400" dirty="0" smtClean="0"/>
              <a:t>.</a:t>
            </a:r>
            <a:endParaRPr lang="es-MX" sz="2400" dirty="0">
              <a:ea typeface="Barlow"/>
              <a:cs typeface="Barlow"/>
              <a:sym typeface="Barlow"/>
            </a:endParaRPr>
          </a:p>
        </p:txBody>
      </p:sp>
      <p:pic>
        <p:nvPicPr>
          <p:cNvPr id="28" name="Imagen 27"/>
          <p:cNvPicPr>
            <a:picLocks noChangeAspect="1"/>
          </p:cNvPicPr>
          <p:nvPr/>
        </p:nvPicPr>
        <p:blipFill rotWithShape="1">
          <a:blip r:embed="rId8"/>
          <a:srcRect l="287" t="17903" r="22056" b="6731"/>
          <a:stretch/>
        </p:blipFill>
        <p:spPr>
          <a:xfrm>
            <a:off x="14873021" y="-3545"/>
            <a:ext cx="3033980" cy="3923084"/>
          </a:xfrm>
          <a:prstGeom prst="rect">
            <a:avLst/>
          </a:prstGeom>
        </p:spPr>
      </p:pic>
      <p:pic>
        <p:nvPicPr>
          <p:cNvPr id="24" name="Imagen 23"/>
          <p:cNvPicPr/>
          <p:nvPr/>
        </p:nvPicPr>
        <p:blipFill rotWithShape="1">
          <a:blip r:embed="rId9" cstate="print">
            <a:extLst>
              <a:ext uri="{28A0092B-C50C-407E-A947-70E740481C1C}">
                <a14:useLocalDpi xmlns:a14="http://schemas.microsoft.com/office/drawing/2010/main" val="0"/>
              </a:ext>
            </a:extLst>
          </a:blip>
          <a:srcRect t="18193"/>
          <a:stretch/>
        </p:blipFill>
        <p:spPr bwMode="auto">
          <a:xfrm>
            <a:off x="14075165" y="3842230"/>
            <a:ext cx="3831835" cy="4179689"/>
          </a:xfrm>
          <a:prstGeom prst="rect">
            <a:avLst/>
          </a:prstGeom>
          <a:ln>
            <a:noFill/>
          </a:ln>
          <a:extLst>
            <a:ext uri="{53640926-AAD7-44D8-BBD7-CCE9431645EC}">
              <a14:shadowObscured xmlns:a14="http://schemas.microsoft.com/office/drawing/2010/main"/>
            </a:ext>
          </a:extLst>
        </p:spPr>
      </p:pic>
      <p:pic>
        <p:nvPicPr>
          <p:cNvPr id="30" name="Imagen 29"/>
          <p:cNvPicPr/>
          <p:nvPr/>
        </p:nvPicPr>
        <p:blipFill rotWithShape="1">
          <a:blip r:embed="rId10" cstate="print">
            <a:extLst>
              <a:ext uri="{28A0092B-C50C-407E-A947-70E740481C1C}">
                <a14:useLocalDpi xmlns:a14="http://schemas.microsoft.com/office/drawing/2010/main" val="0"/>
              </a:ext>
            </a:extLst>
          </a:blip>
          <a:srcRect l="6772" r="10804"/>
          <a:stretch/>
        </p:blipFill>
        <p:spPr>
          <a:xfrm rot="5400000">
            <a:off x="10541960" y="6662975"/>
            <a:ext cx="2728824" cy="4414274"/>
          </a:xfrm>
          <a:prstGeom prst="rect">
            <a:avLst/>
          </a:prstGeom>
        </p:spPr>
      </p:pic>
    </p:spTree>
    <p:extLst>
      <p:ext uri="{BB962C8B-B14F-4D97-AF65-F5344CB8AC3E}">
        <p14:creationId xmlns:p14="http://schemas.microsoft.com/office/powerpoint/2010/main" val="28549531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10870" y="0"/>
            <a:ext cx="18298870" cy="10287000"/>
            <a:chOff x="0" y="0"/>
            <a:chExt cx="12192000" cy="13716000"/>
          </a:xfrm>
          <a:solidFill>
            <a:srgbClr val="E3E3E3"/>
          </a:solidFill>
        </p:grpSpPr>
        <p:sp>
          <p:nvSpPr>
            <p:cNvPr id="6" name="Freeform 6"/>
            <p:cNvSpPr/>
            <p:nvPr/>
          </p:nvSpPr>
          <p:spPr>
            <a:xfrm>
              <a:off x="0" y="0"/>
              <a:ext cx="12192000" cy="13716000"/>
            </a:xfrm>
            <a:custGeom>
              <a:avLst/>
              <a:gdLst/>
              <a:ahLst/>
              <a:cxnLst/>
              <a:rect l="l" t="t" r="r" b="b"/>
              <a:pathLst>
                <a:path w="12192000" h="13716000">
                  <a:moveTo>
                    <a:pt x="0" y="0"/>
                  </a:moveTo>
                  <a:lnTo>
                    <a:pt x="12192000" y="0"/>
                  </a:lnTo>
                  <a:lnTo>
                    <a:pt x="12192000" y="13716000"/>
                  </a:lnTo>
                  <a:lnTo>
                    <a:pt x="0" y="13716000"/>
                  </a:lnTo>
                  <a:close/>
                </a:path>
              </a:pathLst>
            </a:custGeom>
            <a:grpFill/>
          </p:spPr>
        </p:sp>
      </p:grpSp>
      <p:pic>
        <p:nvPicPr>
          <p:cNvPr id="22" name="Imagen 21">
            <a:extLst>
              <a:ext uri="{FF2B5EF4-FFF2-40B4-BE49-F238E27FC236}">
                <a16:creationId xmlns:a16="http://schemas.microsoft.com/office/drawing/2014/main" id="{701A2CE9-CEAE-9729-EB34-B5BA4937EF32}"/>
              </a:ext>
            </a:extLst>
          </p:cNvPr>
          <p:cNvPicPr>
            <a:picLocks noChangeAspect="1"/>
          </p:cNvPicPr>
          <p:nvPr/>
        </p:nvPicPr>
        <p:blipFill>
          <a:blip r:embed="rId3">
            <a:alphaModFix amt="13000"/>
          </a:blip>
          <a:srcRect r="15380" b="15379"/>
          <a:stretch>
            <a:fillRect/>
          </a:stretch>
        </p:blipFill>
        <p:spPr>
          <a:xfrm>
            <a:off x="0" y="38190"/>
            <a:ext cx="18287841" cy="10286910"/>
          </a:xfrm>
          <a:prstGeom prst="rect">
            <a:avLst/>
          </a:prstGeom>
        </p:spPr>
      </p:pic>
      <p:pic>
        <p:nvPicPr>
          <p:cNvPr id="24" name="Imagen 23"/>
          <p:cNvPicPr/>
          <p:nvPr/>
        </p:nvPicPr>
        <p:blipFill rotWithShape="1">
          <a:blip r:embed="rId4" cstate="print">
            <a:extLst>
              <a:ext uri="{28A0092B-C50C-407E-A947-70E740481C1C}">
                <a14:useLocalDpi xmlns:a14="http://schemas.microsoft.com/office/drawing/2010/main" val="0"/>
              </a:ext>
            </a:extLst>
          </a:blip>
          <a:srcRect t="17432"/>
          <a:stretch/>
        </p:blipFill>
        <p:spPr>
          <a:xfrm>
            <a:off x="4273697" y="-38099"/>
            <a:ext cx="4861308" cy="5334000"/>
          </a:xfrm>
          <a:prstGeom prst="rect">
            <a:avLst/>
          </a:prstGeom>
        </p:spPr>
      </p:pic>
      <p:pic>
        <p:nvPicPr>
          <p:cNvPr id="28" name="Imagen 27"/>
          <p:cNvPicPr/>
          <p:nvPr/>
        </p:nvPicPr>
        <p:blipFill rotWithShape="1">
          <a:blip r:embed="rId5" cstate="print">
            <a:extLst>
              <a:ext uri="{28A0092B-C50C-407E-A947-70E740481C1C}">
                <a14:useLocalDpi xmlns:a14="http://schemas.microsoft.com/office/drawing/2010/main" val="0"/>
              </a:ext>
            </a:extLst>
          </a:blip>
          <a:srcRect l="854" t="13025" r="-854" b="9478"/>
          <a:stretch/>
        </p:blipFill>
        <p:spPr>
          <a:xfrm>
            <a:off x="4308406" y="5295899"/>
            <a:ext cx="4826598" cy="4987291"/>
          </a:xfrm>
          <a:prstGeom prst="rect">
            <a:avLst/>
          </a:prstGeom>
        </p:spPr>
      </p:pic>
      <p:grpSp>
        <p:nvGrpSpPr>
          <p:cNvPr id="7" name="Group 7"/>
          <p:cNvGrpSpPr/>
          <p:nvPr/>
        </p:nvGrpSpPr>
        <p:grpSpPr>
          <a:xfrm>
            <a:off x="17500600" y="8712250"/>
            <a:ext cx="787200" cy="787200"/>
            <a:chOff x="0" y="0"/>
            <a:chExt cx="1049600" cy="1049600"/>
          </a:xfrm>
        </p:grpSpPr>
        <p:sp>
          <p:nvSpPr>
            <p:cNvPr id="8" name="Freeform 8"/>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9" name="Group 9"/>
          <p:cNvGrpSpPr/>
          <p:nvPr/>
        </p:nvGrpSpPr>
        <p:grpSpPr>
          <a:xfrm>
            <a:off x="8356792" y="787050"/>
            <a:ext cx="9144000" cy="1613400"/>
            <a:chOff x="0" y="0"/>
            <a:chExt cx="12192000" cy="2151200"/>
          </a:xfrm>
        </p:grpSpPr>
        <p:sp>
          <p:nvSpPr>
            <p:cNvPr id="10" name="Freeform 10"/>
            <p:cNvSpPr/>
            <p:nvPr/>
          </p:nvSpPr>
          <p:spPr>
            <a:xfrm>
              <a:off x="0" y="0"/>
              <a:ext cx="12192000" cy="2151253"/>
            </a:xfrm>
            <a:custGeom>
              <a:avLst/>
              <a:gdLst/>
              <a:ahLst/>
              <a:cxnLst/>
              <a:rect l="l" t="t" r="r" b="b"/>
              <a:pathLst>
                <a:path w="12192000" h="2151253">
                  <a:moveTo>
                    <a:pt x="0" y="0"/>
                  </a:moveTo>
                  <a:lnTo>
                    <a:pt x="12192000" y="0"/>
                  </a:lnTo>
                  <a:lnTo>
                    <a:pt x="12192000" y="2151253"/>
                  </a:lnTo>
                  <a:lnTo>
                    <a:pt x="0" y="2151253"/>
                  </a:lnTo>
                  <a:close/>
                </a:path>
              </a:pathLst>
            </a:custGeom>
            <a:solidFill>
              <a:srgbClr val="E48312"/>
            </a:solidFill>
          </p:spPr>
        </p:sp>
      </p:grpSp>
      <p:grpSp>
        <p:nvGrpSpPr>
          <p:cNvPr id="11" name="Group 11"/>
          <p:cNvGrpSpPr/>
          <p:nvPr/>
        </p:nvGrpSpPr>
        <p:grpSpPr>
          <a:xfrm>
            <a:off x="15887500" y="786850"/>
            <a:ext cx="1613400" cy="1613400"/>
            <a:chOff x="0" y="0"/>
            <a:chExt cx="2151200" cy="2151200"/>
          </a:xfrm>
        </p:grpSpPr>
        <p:sp>
          <p:nvSpPr>
            <p:cNvPr id="12" name="Freeform 12"/>
            <p:cNvSpPr/>
            <p:nvPr/>
          </p:nvSpPr>
          <p:spPr>
            <a:xfrm>
              <a:off x="0" y="0"/>
              <a:ext cx="2151253" cy="2151253"/>
            </a:xfrm>
            <a:custGeom>
              <a:avLst/>
              <a:gdLst/>
              <a:ahLst/>
              <a:cxnLst/>
              <a:rect l="l" t="t" r="r" b="b"/>
              <a:pathLst>
                <a:path w="2151253" h="2151253">
                  <a:moveTo>
                    <a:pt x="0" y="0"/>
                  </a:moveTo>
                  <a:lnTo>
                    <a:pt x="2151253" y="0"/>
                  </a:lnTo>
                  <a:lnTo>
                    <a:pt x="2151253" y="2151253"/>
                  </a:lnTo>
                  <a:lnTo>
                    <a:pt x="0" y="2151253"/>
                  </a:lnTo>
                  <a:close/>
                </a:path>
              </a:pathLst>
            </a:custGeom>
            <a:solidFill>
              <a:srgbClr val="FFFFFF">
                <a:alpha val="27451"/>
              </a:srgbClr>
            </a:solidFill>
          </p:spPr>
        </p:sp>
      </p:grpSp>
      <p:grpSp>
        <p:nvGrpSpPr>
          <p:cNvPr id="13" name="Group 13"/>
          <p:cNvGrpSpPr>
            <a:grpSpLocks noChangeAspect="1"/>
          </p:cNvGrpSpPr>
          <p:nvPr/>
        </p:nvGrpSpPr>
        <p:grpSpPr>
          <a:xfrm>
            <a:off x="15975854" y="838904"/>
            <a:ext cx="1424538" cy="1474262"/>
            <a:chOff x="0" y="0"/>
            <a:chExt cx="1899384" cy="1965683"/>
          </a:xfrm>
        </p:grpSpPr>
        <p:sp>
          <p:nvSpPr>
            <p:cNvPr id="14" name="Freeform 14" descr="Dibujo con letras blancas  El contenido generado por IA puede ser incorrecto."/>
            <p:cNvSpPr/>
            <p:nvPr/>
          </p:nvSpPr>
          <p:spPr>
            <a:xfrm>
              <a:off x="0" y="0"/>
              <a:ext cx="1899412" cy="1965706"/>
            </a:xfrm>
            <a:custGeom>
              <a:avLst/>
              <a:gdLst/>
              <a:ahLst/>
              <a:cxnLst/>
              <a:rect l="l" t="t" r="r" b="b"/>
              <a:pathLst>
                <a:path w="1899412" h="1965706">
                  <a:moveTo>
                    <a:pt x="0" y="0"/>
                  </a:moveTo>
                  <a:lnTo>
                    <a:pt x="1899412" y="0"/>
                  </a:lnTo>
                  <a:lnTo>
                    <a:pt x="1899412" y="1965706"/>
                  </a:lnTo>
                  <a:lnTo>
                    <a:pt x="0" y="1965706"/>
                  </a:lnTo>
                  <a:lnTo>
                    <a:pt x="0" y="0"/>
                  </a:lnTo>
                  <a:close/>
                </a:path>
              </a:pathLst>
            </a:custGeom>
            <a:blipFill>
              <a:blip r:embed="rId6"/>
              <a:stretch>
                <a:fillRect l="-350627" r="1"/>
              </a:stretch>
            </a:blipFill>
          </p:spPr>
        </p:sp>
      </p:grpSp>
      <p:grpSp>
        <p:nvGrpSpPr>
          <p:cNvPr id="15" name="Group 15"/>
          <p:cNvGrpSpPr/>
          <p:nvPr/>
        </p:nvGrpSpPr>
        <p:grpSpPr>
          <a:xfrm>
            <a:off x="8966198" y="723900"/>
            <a:ext cx="6921600" cy="1676451"/>
            <a:chOff x="0" y="-84067"/>
            <a:chExt cx="9228800" cy="2235267"/>
          </a:xfrm>
        </p:grpSpPr>
        <p:sp>
          <p:nvSpPr>
            <p:cNvPr id="16" name="Freeform 16"/>
            <p:cNvSpPr/>
            <p:nvPr/>
          </p:nvSpPr>
          <p:spPr>
            <a:xfrm>
              <a:off x="0" y="0"/>
              <a:ext cx="9228800" cy="2151200"/>
            </a:xfrm>
            <a:custGeom>
              <a:avLst/>
              <a:gdLst/>
              <a:ahLst/>
              <a:cxnLst/>
              <a:rect l="l" t="t" r="r" b="b"/>
              <a:pathLst>
                <a:path w="9228800" h="2151200">
                  <a:moveTo>
                    <a:pt x="0" y="0"/>
                  </a:moveTo>
                  <a:lnTo>
                    <a:pt x="9228800" y="0"/>
                  </a:lnTo>
                  <a:lnTo>
                    <a:pt x="9228800" y="2151200"/>
                  </a:lnTo>
                  <a:lnTo>
                    <a:pt x="0" y="2151200"/>
                  </a:lnTo>
                  <a:close/>
                </a:path>
              </a:pathLst>
            </a:custGeom>
          </p:spPr>
        </p:sp>
        <p:sp>
          <p:nvSpPr>
            <p:cNvPr id="17" name="TextBox 17"/>
            <p:cNvSpPr txBox="1"/>
            <p:nvPr/>
          </p:nvSpPr>
          <p:spPr>
            <a:xfrm>
              <a:off x="0" y="-84067"/>
              <a:ext cx="9228800" cy="2179775"/>
            </a:xfrm>
            <a:prstGeom prst="rect">
              <a:avLst/>
            </a:prstGeom>
          </p:spPr>
          <p:txBody>
            <a:bodyPr lIns="0" tIns="0" rIns="0" bIns="0" rtlCol="0" anchor="ctr"/>
            <a:lstStyle/>
            <a:p>
              <a:pPr>
                <a:lnSpc>
                  <a:spcPts val="3840"/>
                </a:lnSpc>
              </a:pPr>
              <a:r>
                <a:rPr lang="es-MX" sz="3200" b="1" dirty="0">
                  <a:solidFill>
                    <a:schemeClr val="bg1"/>
                  </a:solidFill>
                </a:rPr>
                <a:t>d) Fiscalización</a:t>
              </a:r>
              <a:endParaRPr lang="es-MX" sz="2800" b="1" dirty="0">
                <a:solidFill>
                  <a:schemeClr val="bg1"/>
                </a:solidFill>
              </a:endParaRPr>
            </a:p>
            <a:p>
              <a:pPr>
                <a:lnSpc>
                  <a:spcPts val="3840"/>
                </a:lnSpc>
              </a:pPr>
              <a:r>
                <a:rPr lang="en-US" sz="3200" b="1" dirty="0" smtClean="0">
                  <a:solidFill>
                    <a:srgbClr val="FFFFFF"/>
                  </a:solidFill>
                  <a:latin typeface="Arimo Bold"/>
                  <a:ea typeface="Arimo Bold"/>
                  <a:cs typeface="Arimo Bold"/>
                  <a:sym typeface="Arimo Bold"/>
                </a:rPr>
                <a:t>INFORMES FISCALIZACIÓN</a:t>
              </a:r>
              <a:endParaRPr lang="en-US" sz="3200" b="1" dirty="0">
                <a:solidFill>
                  <a:srgbClr val="FFFFFF"/>
                </a:solidFill>
                <a:latin typeface="Arimo Bold"/>
                <a:ea typeface="Arimo Bold"/>
                <a:cs typeface="Arimo Bold"/>
                <a:sym typeface="Arimo Bold"/>
              </a:endParaRPr>
            </a:p>
          </p:txBody>
        </p:sp>
      </p:grpSp>
      <p:grpSp>
        <p:nvGrpSpPr>
          <p:cNvPr id="19" name="Group 19"/>
          <p:cNvGrpSpPr/>
          <p:nvPr/>
        </p:nvGrpSpPr>
        <p:grpSpPr>
          <a:xfrm>
            <a:off x="17500800" y="8712450"/>
            <a:ext cx="787200" cy="787200"/>
            <a:chOff x="0" y="0"/>
            <a:chExt cx="1049600" cy="1049600"/>
          </a:xfrm>
        </p:grpSpPr>
        <p:sp>
          <p:nvSpPr>
            <p:cNvPr id="20" name="Freeform 20"/>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21" name="TextBox 21"/>
            <p:cNvSpPr txBox="1"/>
            <p:nvPr/>
          </p:nvSpPr>
          <p:spPr>
            <a:xfrm>
              <a:off x="0" y="-9525"/>
              <a:ext cx="1049600" cy="1059125"/>
            </a:xfrm>
            <a:prstGeom prst="rect">
              <a:avLst/>
            </a:prstGeom>
          </p:spPr>
          <p:txBody>
            <a:bodyPr lIns="0" tIns="0" rIns="0" bIns="0" rtlCol="0" anchor="ctr"/>
            <a:lstStyle/>
            <a:p>
              <a:pPr algn="ctr">
                <a:lnSpc>
                  <a:spcPts val="2879"/>
                </a:lnSpc>
              </a:pPr>
              <a:r>
                <a:rPr lang="en-US" sz="2400" b="1" dirty="0">
                  <a:solidFill>
                    <a:srgbClr val="FFFFFF"/>
                  </a:solidFill>
                  <a:latin typeface="Barlow Bold"/>
                  <a:ea typeface="Barlow Bold"/>
                  <a:cs typeface="Barlow Bold"/>
                  <a:sym typeface="Barlow Bold"/>
                </a:rPr>
                <a:t>7</a:t>
              </a:r>
            </a:p>
          </p:txBody>
        </p:sp>
      </p:grpSp>
      <p:sp>
        <p:nvSpPr>
          <p:cNvPr id="23" name="Marcador de texto 5">
            <a:extLst>
              <a:ext uri="{FF2B5EF4-FFF2-40B4-BE49-F238E27FC236}">
                <a16:creationId xmlns:a16="http://schemas.microsoft.com/office/drawing/2014/main" id="{8BF4005F-BC3F-D1AD-7105-BFEA6E54B717}"/>
              </a:ext>
            </a:extLst>
          </p:cNvPr>
          <p:cNvSpPr txBox="1">
            <a:spLocks/>
          </p:cNvSpPr>
          <p:nvPr/>
        </p:nvSpPr>
        <p:spPr>
          <a:xfrm>
            <a:off x="9169714" y="2628900"/>
            <a:ext cx="8915241" cy="340057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s-MX" sz="2400" b="1" dirty="0" smtClean="0"/>
              <a:t>INFORME </a:t>
            </a:r>
            <a:r>
              <a:rPr lang="es-MX" sz="2400" b="1" dirty="0"/>
              <a:t>DE LA REUNIÓN ESTABLECIDA </a:t>
            </a:r>
            <a:r>
              <a:rPr lang="es-MX" sz="2400" dirty="0"/>
              <a:t>PARA ANALIZAR EL PROCESO A SEGUIR RESPECTO DE LA PROPUESTA DE PROYECTO DE</a:t>
            </a:r>
            <a:r>
              <a:rPr lang="es-MX" sz="2400" b="1" dirty="0"/>
              <a:t> "ORDENANZA PARA LA CREACIÓN DE LA UNIDAD TÉCNICA DE AGUA POTABLE Y SANEAMIENTO AMBIENTAL RURAL DEL CANTÓN GUARANDA</a:t>
            </a:r>
            <a:r>
              <a:rPr lang="es-MX" sz="2400" b="1" dirty="0" smtClean="0"/>
              <a:t>".</a:t>
            </a:r>
          </a:p>
          <a:p>
            <a:endParaRPr lang="es-MX" sz="2400" b="1" dirty="0"/>
          </a:p>
          <a:p>
            <a:r>
              <a:rPr lang="es-MX" sz="2400" b="1" dirty="0"/>
              <a:t>DE LA MESA TÉCNICA </a:t>
            </a:r>
            <a:r>
              <a:rPr lang="es-MX" sz="2400" dirty="0"/>
              <a:t>ESTABLECIDA</a:t>
            </a:r>
            <a:r>
              <a:rPr lang="es-MX" sz="2400" b="1" dirty="0"/>
              <a:t> </a:t>
            </a:r>
            <a:r>
              <a:rPr lang="es-MX" sz="2400" dirty="0"/>
              <a:t>RESPECTO DE BUSCAR</a:t>
            </a:r>
            <a:r>
              <a:rPr lang="es-MX" sz="2400" b="1" dirty="0"/>
              <a:t> UNA ALTERNATIVA DE LA TASA DE COBRO DEL MANEJO DE RESIDUOS Y LAS REFORMAS A REALIZAR EN LAS ORDENANZAS REFERENTES AL TEMA</a:t>
            </a:r>
            <a:r>
              <a:rPr lang="es-MX" sz="2400" dirty="0"/>
              <a:t>, en vista de que es un mandato estatal</a:t>
            </a:r>
            <a:r>
              <a:rPr lang="es-MX" sz="2400" dirty="0" smtClean="0"/>
              <a:t>.</a:t>
            </a:r>
          </a:p>
          <a:p>
            <a:endParaRPr lang="es-MX" sz="2400" dirty="0"/>
          </a:p>
          <a:p>
            <a:r>
              <a:rPr lang="es-MX" sz="2400" b="1" dirty="0"/>
              <a:t>DE LA MESA TÉCNICA REALIZADA </a:t>
            </a:r>
            <a:r>
              <a:rPr lang="es-MX" sz="2400" dirty="0"/>
              <a:t>SOBRE EL ANÁLISIS DE OBSERVACIONES Y PROPUESTAS RELATIVAS AL NUEVO MECANISMO </a:t>
            </a:r>
            <a:r>
              <a:rPr lang="es-MX" sz="2400" b="1" dirty="0"/>
              <a:t>DE COBRO DE LA TASA POR LA GESTIÓN DE RESIDUOS SÓLIDOS, ASEO DE VÍAS, TRANSPORTE Y DISPOSICIÓN FINAL</a:t>
            </a:r>
            <a:r>
              <a:rPr lang="es-MX" sz="2400" dirty="0"/>
              <a:t>, ASÍ COMO A LAS REFORMAS NORMATIVAS CORRESPONDIENTES</a:t>
            </a:r>
            <a:r>
              <a:rPr lang="es-MX" sz="2400" dirty="0" smtClean="0"/>
              <a:t>.</a:t>
            </a:r>
          </a:p>
          <a:p>
            <a:endParaRPr lang="es-MX" sz="2400" dirty="0"/>
          </a:p>
          <a:p>
            <a:endParaRPr lang="en-US" sz="2400" dirty="0"/>
          </a:p>
          <a:p>
            <a:endParaRPr lang="en-US" sz="2400" dirty="0"/>
          </a:p>
          <a:p>
            <a:endParaRPr lang="en-US" sz="2400" dirty="0"/>
          </a:p>
        </p:txBody>
      </p:sp>
      <p:pic>
        <p:nvPicPr>
          <p:cNvPr id="4" name="Imagen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4941070"/>
            <a:ext cx="4273697" cy="5342121"/>
          </a:xfrm>
          <a:prstGeom prst="rect">
            <a:avLst/>
          </a:prstGeom>
        </p:spPr>
      </p:pic>
      <p:pic>
        <p:nvPicPr>
          <p:cNvPr id="3" name="Imagen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8" y="-7736"/>
            <a:ext cx="4273389" cy="5341736"/>
          </a:xfrm>
          <a:prstGeom prst="rect">
            <a:avLst/>
          </a:prstGeom>
        </p:spPr>
      </p:pic>
    </p:spTree>
    <p:extLst>
      <p:ext uri="{BB962C8B-B14F-4D97-AF65-F5344CB8AC3E}">
        <p14:creationId xmlns:p14="http://schemas.microsoft.com/office/powerpoint/2010/main" val="14544195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8288000" cy="10287000"/>
            <a:chOff x="0" y="0"/>
            <a:chExt cx="12192000" cy="13716000"/>
          </a:xfrm>
          <a:solidFill>
            <a:srgbClr val="E3E3E3"/>
          </a:solidFill>
        </p:grpSpPr>
        <p:sp>
          <p:nvSpPr>
            <p:cNvPr id="6" name="Freeform 6"/>
            <p:cNvSpPr/>
            <p:nvPr/>
          </p:nvSpPr>
          <p:spPr>
            <a:xfrm>
              <a:off x="0" y="0"/>
              <a:ext cx="12192000" cy="13716000"/>
            </a:xfrm>
            <a:custGeom>
              <a:avLst/>
              <a:gdLst/>
              <a:ahLst/>
              <a:cxnLst/>
              <a:rect l="l" t="t" r="r" b="b"/>
              <a:pathLst>
                <a:path w="12192000" h="13716000">
                  <a:moveTo>
                    <a:pt x="0" y="0"/>
                  </a:moveTo>
                  <a:lnTo>
                    <a:pt x="12192000" y="0"/>
                  </a:lnTo>
                  <a:lnTo>
                    <a:pt x="12192000" y="13716000"/>
                  </a:lnTo>
                  <a:lnTo>
                    <a:pt x="0" y="13716000"/>
                  </a:lnTo>
                  <a:close/>
                </a:path>
              </a:pathLst>
            </a:custGeom>
            <a:grpFill/>
          </p:spPr>
        </p:sp>
      </p:grpSp>
      <p:pic>
        <p:nvPicPr>
          <p:cNvPr id="39" name="Imagen 38"/>
          <p:cNvPicPr/>
          <p:nvPr/>
        </p:nvPicPr>
        <p:blipFill>
          <a:blip r:embed="rId3" cstate="print">
            <a:extLst>
              <a:ext uri="{28A0092B-C50C-407E-A947-70E740481C1C}">
                <a14:useLocalDpi xmlns:a14="http://schemas.microsoft.com/office/drawing/2010/main" val="0"/>
              </a:ext>
            </a:extLst>
          </a:blip>
          <a:stretch>
            <a:fillRect/>
          </a:stretch>
        </p:blipFill>
        <p:spPr>
          <a:xfrm>
            <a:off x="6416750" y="1362110"/>
            <a:ext cx="3363652" cy="4485138"/>
          </a:xfrm>
          <a:prstGeom prst="rect">
            <a:avLst/>
          </a:prstGeom>
        </p:spPr>
      </p:pic>
      <p:pic>
        <p:nvPicPr>
          <p:cNvPr id="37" name="Imagen 36"/>
          <p:cNvPicPr/>
          <p:nvPr/>
        </p:nvPicPr>
        <p:blipFill>
          <a:blip r:embed="rId4" cstate="print">
            <a:extLst>
              <a:ext uri="{28A0092B-C50C-407E-A947-70E740481C1C}">
                <a14:useLocalDpi xmlns:a14="http://schemas.microsoft.com/office/drawing/2010/main" val="0"/>
              </a:ext>
            </a:extLst>
          </a:blip>
          <a:stretch>
            <a:fillRect/>
          </a:stretch>
        </p:blipFill>
        <p:spPr>
          <a:xfrm>
            <a:off x="13030200" y="7371501"/>
            <a:ext cx="5250714" cy="2953600"/>
          </a:xfrm>
          <a:prstGeom prst="rect">
            <a:avLst/>
          </a:prstGeom>
        </p:spPr>
      </p:pic>
      <p:pic>
        <p:nvPicPr>
          <p:cNvPr id="29" name="Imagen 28"/>
          <p:cNvPicPr/>
          <p:nvPr/>
        </p:nvPicPr>
        <p:blipFill>
          <a:blip r:embed="rId5"/>
          <a:stretch>
            <a:fillRect/>
          </a:stretch>
        </p:blipFill>
        <p:spPr>
          <a:xfrm>
            <a:off x="9752127" y="-2706"/>
            <a:ext cx="3859233" cy="5146206"/>
          </a:xfrm>
          <a:prstGeom prst="rect">
            <a:avLst/>
          </a:prstGeom>
        </p:spPr>
      </p:pic>
      <p:pic>
        <p:nvPicPr>
          <p:cNvPr id="26" name="Imagen 25"/>
          <p:cNvPicPr/>
          <p:nvPr/>
        </p:nvPicPr>
        <p:blipFill>
          <a:blip r:embed="rId6" cstate="print">
            <a:extLst>
              <a:ext uri="{28A0092B-C50C-407E-A947-70E740481C1C}">
                <a14:useLocalDpi xmlns:a14="http://schemas.microsoft.com/office/drawing/2010/main" val="0"/>
              </a:ext>
            </a:extLst>
          </a:blip>
          <a:stretch>
            <a:fillRect/>
          </a:stretch>
        </p:blipFill>
        <p:spPr>
          <a:xfrm>
            <a:off x="13609003" y="-34189"/>
            <a:ext cx="4681849" cy="4681849"/>
          </a:xfrm>
          <a:prstGeom prst="rect">
            <a:avLst/>
          </a:prstGeom>
        </p:spPr>
      </p:pic>
      <p:grpSp>
        <p:nvGrpSpPr>
          <p:cNvPr id="9" name="Group 9"/>
          <p:cNvGrpSpPr/>
          <p:nvPr/>
        </p:nvGrpSpPr>
        <p:grpSpPr>
          <a:xfrm>
            <a:off x="1006756" y="787548"/>
            <a:ext cx="9144000" cy="1613400"/>
            <a:chOff x="0" y="0"/>
            <a:chExt cx="12192000" cy="2151200"/>
          </a:xfrm>
        </p:grpSpPr>
        <p:sp>
          <p:nvSpPr>
            <p:cNvPr id="10" name="Freeform 10"/>
            <p:cNvSpPr/>
            <p:nvPr/>
          </p:nvSpPr>
          <p:spPr>
            <a:xfrm>
              <a:off x="0" y="0"/>
              <a:ext cx="12192000" cy="2151253"/>
            </a:xfrm>
            <a:custGeom>
              <a:avLst/>
              <a:gdLst/>
              <a:ahLst/>
              <a:cxnLst/>
              <a:rect l="l" t="t" r="r" b="b"/>
              <a:pathLst>
                <a:path w="12192000" h="2151253">
                  <a:moveTo>
                    <a:pt x="0" y="0"/>
                  </a:moveTo>
                  <a:lnTo>
                    <a:pt x="12192000" y="0"/>
                  </a:lnTo>
                  <a:lnTo>
                    <a:pt x="12192000" y="2151253"/>
                  </a:lnTo>
                  <a:lnTo>
                    <a:pt x="0" y="2151253"/>
                  </a:lnTo>
                  <a:close/>
                </a:path>
              </a:pathLst>
            </a:custGeom>
            <a:solidFill>
              <a:srgbClr val="E48312"/>
            </a:solidFill>
          </p:spPr>
        </p:sp>
      </p:grpSp>
      <p:grpSp>
        <p:nvGrpSpPr>
          <p:cNvPr id="11" name="Group 11"/>
          <p:cNvGrpSpPr/>
          <p:nvPr/>
        </p:nvGrpSpPr>
        <p:grpSpPr>
          <a:xfrm>
            <a:off x="1008534" y="787548"/>
            <a:ext cx="1613400" cy="1613400"/>
            <a:chOff x="0" y="0"/>
            <a:chExt cx="2151200" cy="2151200"/>
          </a:xfrm>
        </p:grpSpPr>
        <p:sp>
          <p:nvSpPr>
            <p:cNvPr id="12" name="Freeform 12"/>
            <p:cNvSpPr/>
            <p:nvPr/>
          </p:nvSpPr>
          <p:spPr>
            <a:xfrm>
              <a:off x="0" y="0"/>
              <a:ext cx="2151253" cy="2151253"/>
            </a:xfrm>
            <a:custGeom>
              <a:avLst/>
              <a:gdLst/>
              <a:ahLst/>
              <a:cxnLst/>
              <a:rect l="l" t="t" r="r" b="b"/>
              <a:pathLst>
                <a:path w="2151253" h="2151253">
                  <a:moveTo>
                    <a:pt x="0" y="0"/>
                  </a:moveTo>
                  <a:lnTo>
                    <a:pt x="2151253" y="0"/>
                  </a:lnTo>
                  <a:lnTo>
                    <a:pt x="2151253" y="2151253"/>
                  </a:lnTo>
                  <a:lnTo>
                    <a:pt x="0" y="2151253"/>
                  </a:lnTo>
                  <a:close/>
                </a:path>
              </a:pathLst>
            </a:custGeom>
            <a:solidFill>
              <a:srgbClr val="FFFFFF">
                <a:alpha val="27451"/>
              </a:srgbClr>
            </a:solidFill>
          </p:spPr>
        </p:sp>
      </p:grpSp>
      <p:grpSp>
        <p:nvGrpSpPr>
          <p:cNvPr id="13" name="Group 13"/>
          <p:cNvGrpSpPr>
            <a:grpSpLocks noChangeAspect="1"/>
          </p:cNvGrpSpPr>
          <p:nvPr/>
        </p:nvGrpSpPr>
        <p:grpSpPr>
          <a:xfrm>
            <a:off x="1096888" y="839602"/>
            <a:ext cx="1424538" cy="1474262"/>
            <a:chOff x="0" y="0"/>
            <a:chExt cx="1899384" cy="1965683"/>
          </a:xfrm>
        </p:grpSpPr>
        <p:sp>
          <p:nvSpPr>
            <p:cNvPr id="14" name="Freeform 14" descr="Dibujo con letras blancas  El contenido generado por IA puede ser incorrecto."/>
            <p:cNvSpPr/>
            <p:nvPr/>
          </p:nvSpPr>
          <p:spPr>
            <a:xfrm>
              <a:off x="0" y="0"/>
              <a:ext cx="1899412" cy="1965706"/>
            </a:xfrm>
            <a:custGeom>
              <a:avLst/>
              <a:gdLst/>
              <a:ahLst/>
              <a:cxnLst/>
              <a:rect l="l" t="t" r="r" b="b"/>
              <a:pathLst>
                <a:path w="1899412" h="1965706">
                  <a:moveTo>
                    <a:pt x="0" y="0"/>
                  </a:moveTo>
                  <a:lnTo>
                    <a:pt x="1899412" y="0"/>
                  </a:lnTo>
                  <a:lnTo>
                    <a:pt x="1899412" y="1965706"/>
                  </a:lnTo>
                  <a:lnTo>
                    <a:pt x="0" y="1965706"/>
                  </a:lnTo>
                  <a:lnTo>
                    <a:pt x="0" y="0"/>
                  </a:lnTo>
                  <a:close/>
                </a:path>
              </a:pathLst>
            </a:custGeom>
            <a:blipFill>
              <a:blip r:embed="rId7"/>
              <a:stretch>
                <a:fillRect l="-350627" r="1"/>
              </a:stretch>
            </a:blipFill>
          </p:spPr>
        </p:sp>
      </p:grpSp>
      <p:grpSp>
        <p:nvGrpSpPr>
          <p:cNvPr id="15" name="Group 15"/>
          <p:cNvGrpSpPr/>
          <p:nvPr/>
        </p:nvGrpSpPr>
        <p:grpSpPr>
          <a:xfrm>
            <a:off x="2992116" y="787548"/>
            <a:ext cx="6921600" cy="1613400"/>
            <a:chOff x="0" y="0"/>
            <a:chExt cx="9228800" cy="2151200"/>
          </a:xfrm>
        </p:grpSpPr>
        <p:sp>
          <p:nvSpPr>
            <p:cNvPr id="16" name="Freeform 16"/>
            <p:cNvSpPr/>
            <p:nvPr/>
          </p:nvSpPr>
          <p:spPr>
            <a:xfrm>
              <a:off x="0" y="0"/>
              <a:ext cx="9228800" cy="2151200"/>
            </a:xfrm>
            <a:custGeom>
              <a:avLst/>
              <a:gdLst/>
              <a:ahLst/>
              <a:cxnLst/>
              <a:rect l="l" t="t" r="r" b="b"/>
              <a:pathLst>
                <a:path w="9228800" h="2151200">
                  <a:moveTo>
                    <a:pt x="0" y="0"/>
                  </a:moveTo>
                  <a:lnTo>
                    <a:pt x="9228800" y="0"/>
                  </a:lnTo>
                  <a:lnTo>
                    <a:pt x="9228800" y="2151200"/>
                  </a:lnTo>
                  <a:lnTo>
                    <a:pt x="0" y="2151200"/>
                  </a:lnTo>
                  <a:close/>
                </a:path>
              </a:pathLst>
            </a:custGeom>
          </p:spPr>
        </p:sp>
        <p:sp>
          <p:nvSpPr>
            <p:cNvPr id="17" name="TextBox 17"/>
            <p:cNvSpPr txBox="1"/>
            <p:nvPr/>
          </p:nvSpPr>
          <p:spPr>
            <a:xfrm>
              <a:off x="0" y="-28575"/>
              <a:ext cx="9228800" cy="2179775"/>
            </a:xfrm>
            <a:prstGeom prst="rect">
              <a:avLst/>
            </a:prstGeom>
          </p:spPr>
          <p:txBody>
            <a:bodyPr lIns="0" tIns="0" rIns="0" bIns="0" rtlCol="0" anchor="ctr"/>
            <a:lstStyle/>
            <a:p>
              <a:pPr>
                <a:lnSpc>
                  <a:spcPts val="3840"/>
                </a:lnSpc>
              </a:pPr>
              <a:r>
                <a:rPr lang="es-MX" sz="3200" b="1" dirty="0">
                  <a:solidFill>
                    <a:schemeClr val="bg1"/>
                  </a:solidFill>
                </a:rPr>
                <a:t>d) Fiscalización</a:t>
              </a:r>
              <a:endParaRPr lang="es-MX" sz="2800" b="1" dirty="0">
                <a:solidFill>
                  <a:schemeClr val="bg1"/>
                </a:solidFill>
              </a:endParaRPr>
            </a:p>
            <a:p>
              <a:pPr algn="l">
                <a:lnSpc>
                  <a:spcPts val="3840"/>
                </a:lnSpc>
              </a:pPr>
              <a:r>
                <a:rPr lang="en-US" sz="3200" b="1" dirty="0" smtClean="0">
                  <a:solidFill>
                    <a:srgbClr val="FFFFFF"/>
                  </a:solidFill>
                  <a:latin typeface="Arimo Bold"/>
                  <a:ea typeface="Arimo Bold"/>
                  <a:cs typeface="Arimo Bold"/>
                  <a:sym typeface="Arimo Bold"/>
                </a:rPr>
                <a:t>INFORMES FISCALIZACIÓN</a:t>
              </a:r>
            </a:p>
            <a:p>
              <a:pPr algn="l">
                <a:lnSpc>
                  <a:spcPts val="3840"/>
                </a:lnSpc>
              </a:pPr>
              <a:r>
                <a:rPr lang="es-MX" sz="3200" b="1" dirty="0" smtClean="0">
                  <a:solidFill>
                    <a:srgbClr val="FFFFFF"/>
                  </a:solidFill>
                  <a:latin typeface="Arimo Bold"/>
                  <a:ea typeface="Arimo Bold"/>
                  <a:cs typeface="Arimo Bold"/>
                  <a:sym typeface="Arimo Bold"/>
                </a:rPr>
                <a:t>CONJUNTOS</a:t>
              </a:r>
              <a:endParaRPr lang="en-US" sz="3200" b="1" dirty="0">
                <a:solidFill>
                  <a:srgbClr val="FFFFFF"/>
                </a:solidFill>
                <a:latin typeface="Arimo Bold"/>
                <a:ea typeface="Arimo Bold"/>
                <a:cs typeface="Arimo Bold"/>
                <a:sym typeface="Arimo Bold"/>
              </a:endParaRPr>
            </a:p>
          </p:txBody>
        </p:sp>
      </p:grpSp>
      <p:pic>
        <p:nvPicPr>
          <p:cNvPr id="22" name="Imagen 21">
            <a:extLst>
              <a:ext uri="{FF2B5EF4-FFF2-40B4-BE49-F238E27FC236}">
                <a16:creationId xmlns:a16="http://schemas.microsoft.com/office/drawing/2014/main" id="{926E07F8-3734-B72B-04F9-D20EA35BA8FF}"/>
              </a:ext>
            </a:extLst>
          </p:cNvPr>
          <p:cNvPicPr>
            <a:picLocks noChangeAspect="1"/>
          </p:cNvPicPr>
          <p:nvPr/>
        </p:nvPicPr>
        <p:blipFill>
          <a:blip r:embed="rId8">
            <a:alphaModFix amt="13000"/>
          </a:blip>
          <a:srcRect r="15380" b="15379"/>
          <a:stretch>
            <a:fillRect/>
          </a:stretch>
        </p:blipFill>
        <p:spPr>
          <a:xfrm>
            <a:off x="50957" y="4991100"/>
            <a:ext cx="9321643" cy="5243424"/>
          </a:xfrm>
          <a:prstGeom prst="rect">
            <a:avLst/>
          </a:prstGeom>
        </p:spPr>
      </p:pic>
      <p:grpSp>
        <p:nvGrpSpPr>
          <p:cNvPr id="7" name="Group 7"/>
          <p:cNvGrpSpPr/>
          <p:nvPr/>
        </p:nvGrpSpPr>
        <p:grpSpPr>
          <a:xfrm>
            <a:off x="17500600" y="8712250"/>
            <a:ext cx="787200" cy="787200"/>
            <a:chOff x="0" y="0"/>
            <a:chExt cx="1049600" cy="1049600"/>
          </a:xfrm>
        </p:grpSpPr>
        <p:sp>
          <p:nvSpPr>
            <p:cNvPr id="8" name="Freeform 8"/>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19" name="Group 19"/>
          <p:cNvGrpSpPr/>
          <p:nvPr/>
        </p:nvGrpSpPr>
        <p:grpSpPr>
          <a:xfrm>
            <a:off x="17500800" y="8712450"/>
            <a:ext cx="787200" cy="787200"/>
            <a:chOff x="0" y="0"/>
            <a:chExt cx="1049600" cy="1049600"/>
          </a:xfrm>
        </p:grpSpPr>
        <p:sp>
          <p:nvSpPr>
            <p:cNvPr id="20" name="Freeform 20"/>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21" name="TextBox 21"/>
            <p:cNvSpPr txBox="1"/>
            <p:nvPr/>
          </p:nvSpPr>
          <p:spPr>
            <a:xfrm>
              <a:off x="0" y="-9525"/>
              <a:ext cx="1049600" cy="1059125"/>
            </a:xfrm>
            <a:prstGeom prst="rect">
              <a:avLst/>
            </a:prstGeom>
          </p:spPr>
          <p:txBody>
            <a:bodyPr lIns="0" tIns="0" rIns="0" bIns="0" rtlCol="0" anchor="ctr"/>
            <a:lstStyle/>
            <a:p>
              <a:pPr algn="ctr">
                <a:lnSpc>
                  <a:spcPts val="2879"/>
                </a:lnSpc>
              </a:pPr>
              <a:r>
                <a:rPr lang="en-US" sz="2400" b="1" dirty="0">
                  <a:solidFill>
                    <a:srgbClr val="FFFFFF"/>
                  </a:solidFill>
                  <a:latin typeface="Barlow Bold"/>
                  <a:ea typeface="Barlow Bold"/>
                  <a:cs typeface="Barlow Bold"/>
                  <a:sym typeface="Barlow Bold"/>
                </a:rPr>
                <a:t>9</a:t>
              </a:r>
            </a:p>
          </p:txBody>
        </p:sp>
      </p:grpSp>
      <p:sp>
        <p:nvSpPr>
          <p:cNvPr id="18" name="Rectángulo 17"/>
          <p:cNvSpPr/>
          <p:nvPr/>
        </p:nvSpPr>
        <p:spPr>
          <a:xfrm>
            <a:off x="232007" y="2933700"/>
            <a:ext cx="5787793" cy="8494633"/>
          </a:xfrm>
          <a:prstGeom prst="rect">
            <a:avLst/>
          </a:prstGeom>
        </p:spPr>
        <p:txBody>
          <a:bodyPr wrap="square">
            <a:spAutoFit/>
          </a:bodyPr>
          <a:lstStyle/>
          <a:p>
            <a:pPr marL="285750" indent="-285750" algn="just">
              <a:buFont typeface="Arial" panose="020B0604020202020204" pitchFamily="34" charset="0"/>
              <a:buChar char="•"/>
            </a:pPr>
            <a:r>
              <a:rPr lang="es-EC" sz="2400" b="1" dirty="0"/>
              <a:t>DE LA REUNIÓN ESTABLECIDA </a:t>
            </a:r>
            <a:r>
              <a:rPr lang="es-MX" sz="2400" dirty="0"/>
              <a:t>por la </a:t>
            </a:r>
            <a:r>
              <a:rPr lang="es-MX" sz="2400" b="1" dirty="0" smtClean="0"/>
              <a:t>ASAMBLEA LOCAL CIUDADANA</a:t>
            </a:r>
            <a:r>
              <a:rPr lang="es-MX" sz="2400" dirty="0" smtClean="0"/>
              <a:t>, para solicitar que </a:t>
            </a:r>
            <a:r>
              <a:rPr lang="es-MX" sz="2400" dirty="0"/>
              <a:t>se establezca de manera urgente la conformación del </a:t>
            </a:r>
            <a:r>
              <a:rPr lang="es-MX" sz="2400" b="1" dirty="0" smtClean="0"/>
              <a:t>CONSEJO DE PARTICIPACIÓN CIUDADANA</a:t>
            </a:r>
            <a:r>
              <a:rPr lang="es-MX" sz="2400" dirty="0" smtClean="0"/>
              <a:t> y el </a:t>
            </a:r>
            <a:r>
              <a:rPr lang="es-MX" sz="2400" b="1" dirty="0" smtClean="0"/>
              <a:t>CONSEJO DE SEGURIDAD CIUDADANA.</a:t>
            </a:r>
            <a:r>
              <a:rPr lang="es-EC" sz="2400" b="1" dirty="0" smtClean="0"/>
              <a:t> </a:t>
            </a:r>
            <a:r>
              <a:rPr lang="es-MX" sz="2400" dirty="0" smtClean="0"/>
              <a:t>(Diana </a:t>
            </a:r>
            <a:r>
              <a:rPr lang="es-MX" sz="2400" dirty="0"/>
              <a:t>Arregui Vela, </a:t>
            </a:r>
            <a:r>
              <a:rPr lang="es-MX" sz="2400" dirty="0" smtClean="0"/>
              <a:t>Marco </a:t>
            </a:r>
            <a:r>
              <a:rPr lang="es-MX" sz="2400" dirty="0" err="1" smtClean="0"/>
              <a:t>Ayme</a:t>
            </a:r>
            <a:r>
              <a:rPr lang="es-MX" sz="2400" dirty="0" smtClean="0"/>
              <a:t>, Vicente Ninabanda)</a:t>
            </a:r>
            <a:r>
              <a:rPr lang="es-MX" sz="2400" b="1" dirty="0" smtClean="0"/>
              <a:t> </a:t>
            </a:r>
            <a:endParaRPr lang="es-MX" sz="2400" b="1" dirty="0"/>
          </a:p>
          <a:p>
            <a:pPr marL="285750" indent="-285750" algn="just">
              <a:buFont typeface="Arial" panose="020B0604020202020204" pitchFamily="34" charset="0"/>
              <a:buChar char="•"/>
            </a:pPr>
            <a:endParaRPr lang="es-MX" sz="2400" b="1" dirty="0"/>
          </a:p>
          <a:p>
            <a:pPr marL="285750" indent="-285750" algn="just">
              <a:buFont typeface="Arial" panose="020B0604020202020204" pitchFamily="34" charset="0"/>
              <a:buChar char="•"/>
            </a:pPr>
            <a:r>
              <a:rPr lang="es-EC" sz="2400" b="1" dirty="0"/>
              <a:t>DE LA VISITA AL PARQUE DE LA FAMILIA – YACOTO (SAN SIMON) </a:t>
            </a:r>
            <a:r>
              <a:rPr lang="es-MX" sz="2400" dirty="0" smtClean="0"/>
              <a:t>(Diana </a:t>
            </a:r>
            <a:r>
              <a:rPr lang="es-MX" sz="2400" dirty="0"/>
              <a:t>Arregui </a:t>
            </a:r>
            <a:r>
              <a:rPr lang="es-MX" sz="2400" dirty="0" smtClean="0"/>
              <a:t>Vela, Carolina Calero, Marco </a:t>
            </a:r>
            <a:r>
              <a:rPr lang="es-MX" sz="2400" dirty="0" err="1"/>
              <a:t>Ayme</a:t>
            </a:r>
            <a:r>
              <a:rPr lang="es-MX" sz="2400" dirty="0" smtClean="0"/>
              <a:t>)</a:t>
            </a:r>
            <a:r>
              <a:rPr lang="es-MX" sz="2400" b="1" dirty="0" smtClean="0"/>
              <a:t>.</a:t>
            </a:r>
          </a:p>
          <a:p>
            <a:pPr marL="285750" indent="-285750" algn="just">
              <a:buFont typeface="Arial" panose="020B0604020202020204" pitchFamily="34" charset="0"/>
              <a:buChar char="•"/>
            </a:pPr>
            <a:endParaRPr lang="es-MX" sz="2400" b="1" dirty="0"/>
          </a:p>
          <a:p>
            <a:pPr marL="285750" indent="-285750" algn="just">
              <a:buFont typeface="Arial" panose="020B0604020202020204" pitchFamily="34" charset="0"/>
              <a:buChar char="•"/>
            </a:pPr>
            <a:r>
              <a:rPr lang="es-EC" sz="2400" b="1" dirty="0" smtClean="0"/>
              <a:t>DE </a:t>
            </a:r>
            <a:r>
              <a:rPr lang="es-EC" sz="2400" b="1" dirty="0"/>
              <a:t>LA VISITA </a:t>
            </a:r>
            <a:r>
              <a:rPr lang="es-EC" sz="2400" dirty="0" smtClean="0"/>
              <a:t>establecida a las vías de intervención</a:t>
            </a:r>
            <a:r>
              <a:rPr lang="es-EC" sz="2400" b="1" dirty="0" smtClean="0"/>
              <a:t>: </a:t>
            </a:r>
            <a:r>
              <a:rPr lang="es-MX" sz="2400" b="1" dirty="0"/>
              <a:t>La Libertad, Quinua Corral - </a:t>
            </a:r>
            <a:r>
              <a:rPr lang="es-MX" sz="2400" b="1" dirty="0" err="1"/>
              <a:t>Kuchauco</a:t>
            </a:r>
            <a:r>
              <a:rPr lang="es-MX" sz="2400" b="1" dirty="0"/>
              <a:t>, </a:t>
            </a:r>
            <a:r>
              <a:rPr lang="es-MX" sz="2400" b="1" dirty="0" err="1"/>
              <a:t>Shulala</a:t>
            </a:r>
            <a:r>
              <a:rPr lang="es-MX" sz="2400" b="1" dirty="0"/>
              <a:t>, 4 Esquinas y Mercado Mayorista </a:t>
            </a:r>
            <a:r>
              <a:rPr lang="es-MX" sz="2400" dirty="0"/>
              <a:t>(Diana Arregui Vela, Olga </a:t>
            </a:r>
            <a:r>
              <a:rPr lang="es-MX" sz="2400" dirty="0" err="1"/>
              <a:t>Curisisa</a:t>
            </a:r>
            <a:r>
              <a:rPr lang="es-MX" sz="2400" dirty="0"/>
              <a:t> Pasto y Marco </a:t>
            </a:r>
            <a:r>
              <a:rPr lang="es-MX" sz="2400" dirty="0" err="1"/>
              <a:t>Ayme</a:t>
            </a:r>
            <a:r>
              <a:rPr lang="es-MX" sz="2400" dirty="0"/>
              <a:t>)</a:t>
            </a:r>
            <a:endParaRPr lang="en-US" sz="2400" dirty="0"/>
          </a:p>
          <a:p>
            <a:r>
              <a:rPr lang="es-MX" dirty="0"/>
              <a:t> </a:t>
            </a:r>
            <a:endParaRPr lang="en-US" dirty="0"/>
          </a:p>
          <a:p>
            <a:pPr marL="285750" indent="-285750" algn="just">
              <a:buFont typeface="Arial" panose="020B0604020202020204" pitchFamily="34" charset="0"/>
              <a:buChar char="•"/>
            </a:pPr>
            <a:endParaRPr lang="es-MX" sz="2400" b="1" dirty="0" smtClean="0"/>
          </a:p>
          <a:p>
            <a:pPr marL="285750" indent="-285750" algn="just">
              <a:buFont typeface="Arial" panose="020B0604020202020204" pitchFamily="34" charset="0"/>
              <a:buChar char="•"/>
            </a:pPr>
            <a:endParaRPr lang="es-MX" sz="2400" b="1" dirty="0"/>
          </a:p>
          <a:p>
            <a:pPr marL="285750" indent="-285750" algn="just">
              <a:buFont typeface="Arial" panose="020B0604020202020204" pitchFamily="34" charset="0"/>
              <a:buChar char="•"/>
            </a:pPr>
            <a:endParaRPr lang="es-MX" sz="2400" b="1" dirty="0" smtClean="0"/>
          </a:p>
          <a:p>
            <a:pPr marL="285750" indent="-285750" algn="just">
              <a:buFont typeface="Arial" panose="020B0604020202020204" pitchFamily="34" charset="0"/>
              <a:buChar char="•"/>
            </a:pPr>
            <a:endParaRPr lang="es-MX" sz="2400" b="1" dirty="0" smtClean="0"/>
          </a:p>
        </p:txBody>
      </p:sp>
      <p:pic>
        <p:nvPicPr>
          <p:cNvPr id="33" name="Imagen 32"/>
          <p:cNvPicPr/>
          <p:nvPr/>
        </p:nvPicPr>
        <p:blipFill rotWithShape="1">
          <a:blip r:embed="rId9">
            <a:extLst>
              <a:ext uri="{28A0092B-C50C-407E-A947-70E740481C1C}">
                <a14:useLocalDpi xmlns:a14="http://schemas.microsoft.com/office/drawing/2010/main" val="0"/>
              </a:ext>
            </a:extLst>
          </a:blip>
          <a:srcRect l="30223" t="35156" r="28922" b="42698"/>
          <a:stretch/>
        </p:blipFill>
        <p:spPr bwMode="auto">
          <a:xfrm>
            <a:off x="9757008" y="4647819"/>
            <a:ext cx="3851995" cy="2784030"/>
          </a:xfrm>
          <a:prstGeom prst="rect">
            <a:avLst/>
          </a:prstGeom>
          <a:ln>
            <a:noFill/>
          </a:ln>
          <a:extLst>
            <a:ext uri="{53640926-AAD7-44D8-BBD7-CCE9431645EC}">
              <a14:shadowObscured xmlns:a14="http://schemas.microsoft.com/office/drawing/2010/main"/>
            </a:ext>
          </a:extLst>
        </p:spPr>
      </p:pic>
      <p:pic>
        <p:nvPicPr>
          <p:cNvPr id="34" name="Imagen 33"/>
          <p:cNvPicPr/>
          <p:nvPr/>
        </p:nvPicPr>
        <p:blipFill>
          <a:blip r:embed="rId10" cstate="print">
            <a:extLst>
              <a:ext uri="{28A0092B-C50C-407E-A947-70E740481C1C}">
                <a14:useLocalDpi xmlns:a14="http://schemas.microsoft.com/office/drawing/2010/main" val="0"/>
              </a:ext>
            </a:extLst>
          </a:blip>
          <a:stretch>
            <a:fillRect/>
          </a:stretch>
        </p:blipFill>
        <p:spPr>
          <a:xfrm>
            <a:off x="9734447" y="7389807"/>
            <a:ext cx="3905083" cy="2928676"/>
          </a:xfrm>
          <a:prstGeom prst="rect">
            <a:avLst/>
          </a:prstGeom>
        </p:spPr>
      </p:pic>
      <p:pic>
        <p:nvPicPr>
          <p:cNvPr id="36" name="Imagen 35"/>
          <p:cNvPicPr/>
          <p:nvPr/>
        </p:nvPicPr>
        <p:blipFill rotWithShape="1">
          <a:blip r:embed="rId11" cstate="print">
            <a:extLst>
              <a:ext uri="{28A0092B-C50C-407E-A947-70E740481C1C}">
                <a14:useLocalDpi xmlns:a14="http://schemas.microsoft.com/office/drawing/2010/main" val="0"/>
              </a:ext>
            </a:extLst>
          </a:blip>
          <a:srcRect l="10951"/>
          <a:stretch/>
        </p:blipFill>
        <p:spPr>
          <a:xfrm>
            <a:off x="13563600" y="4400075"/>
            <a:ext cx="4725578" cy="2985135"/>
          </a:xfrm>
          <a:prstGeom prst="rect">
            <a:avLst/>
          </a:prstGeom>
        </p:spPr>
      </p:pic>
      <p:pic>
        <p:nvPicPr>
          <p:cNvPr id="38" name="Imagen 37"/>
          <p:cNvPicPr/>
          <p:nvPr/>
        </p:nvPicPr>
        <p:blipFill>
          <a:blip r:embed="rId12" cstate="print">
            <a:extLst>
              <a:ext uri="{28A0092B-C50C-407E-A947-70E740481C1C}">
                <a14:useLocalDpi xmlns:a14="http://schemas.microsoft.com/office/drawing/2010/main" val="0"/>
              </a:ext>
            </a:extLst>
          </a:blip>
          <a:stretch>
            <a:fillRect/>
          </a:stretch>
        </p:blipFill>
        <p:spPr>
          <a:xfrm>
            <a:off x="6400802" y="5849546"/>
            <a:ext cx="3356047" cy="4475555"/>
          </a:xfrm>
          <a:prstGeom prst="rect">
            <a:avLst/>
          </a:prstGeom>
        </p:spPr>
      </p:pic>
    </p:spTree>
    <p:extLst>
      <p:ext uri="{BB962C8B-B14F-4D97-AF65-F5344CB8AC3E}">
        <p14:creationId xmlns:p14="http://schemas.microsoft.com/office/powerpoint/2010/main" val="36990543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10870" y="0"/>
            <a:ext cx="18298870" cy="10287000"/>
            <a:chOff x="0" y="0"/>
            <a:chExt cx="12192000" cy="13716000"/>
          </a:xfrm>
          <a:solidFill>
            <a:srgbClr val="E3E3E3"/>
          </a:solidFill>
        </p:grpSpPr>
        <p:sp>
          <p:nvSpPr>
            <p:cNvPr id="6" name="Freeform 6"/>
            <p:cNvSpPr/>
            <p:nvPr/>
          </p:nvSpPr>
          <p:spPr>
            <a:xfrm>
              <a:off x="0" y="0"/>
              <a:ext cx="12192000" cy="13716000"/>
            </a:xfrm>
            <a:custGeom>
              <a:avLst/>
              <a:gdLst/>
              <a:ahLst/>
              <a:cxnLst/>
              <a:rect l="l" t="t" r="r" b="b"/>
              <a:pathLst>
                <a:path w="12192000" h="13716000">
                  <a:moveTo>
                    <a:pt x="0" y="0"/>
                  </a:moveTo>
                  <a:lnTo>
                    <a:pt x="12192000" y="0"/>
                  </a:lnTo>
                  <a:lnTo>
                    <a:pt x="12192000" y="13716000"/>
                  </a:lnTo>
                  <a:lnTo>
                    <a:pt x="0" y="13716000"/>
                  </a:lnTo>
                  <a:close/>
                </a:path>
              </a:pathLst>
            </a:custGeom>
            <a:grpFill/>
          </p:spPr>
        </p:sp>
      </p:grpSp>
      <p:pic>
        <p:nvPicPr>
          <p:cNvPr id="22" name="Imagen 21">
            <a:extLst>
              <a:ext uri="{FF2B5EF4-FFF2-40B4-BE49-F238E27FC236}">
                <a16:creationId xmlns:a16="http://schemas.microsoft.com/office/drawing/2014/main" id="{701A2CE9-CEAE-9729-EB34-B5BA4937EF32}"/>
              </a:ext>
            </a:extLst>
          </p:cNvPr>
          <p:cNvPicPr>
            <a:picLocks noChangeAspect="1"/>
          </p:cNvPicPr>
          <p:nvPr/>
        </p:nvPicPr>
        <p:blipFill>
          <a:blip r:embed="rId3">
            <a:alphaModFix amt="13000"/>
          </a:blip>
          <a:srcRect r="15380" b="15379"/>
          <a:stretch>
            <a:fillRect/>
          </a:stretch>
        </p:blipFill>
        <p:spPr>
          <a:xfrm>
            <a:off x="0" y="38190"/>
            <a:ext cx="18287841" cy="10286910"/>
          </a:xfrm>
          <a:prstGeom prst="rect">
            <a:avLst/>
          </a:prstGeom>
        </p:spPr>
      </p:pic>
      <p:pic>
        <p:nvPicPr>
          <p:cNvPr id="2" name="Imagen 1"/>
          <p:cNvPicPr>
            <a:picLocks noChangeAspect="1"/>
          </p:cNvPicPr>
          <p:nvPr/>
        </p:nvPicPr>
        <p:blipFill rotWithShape="1">
          <a:blip r:embed="rId4">
            <a:extLst>
              <a:ext uri="{28A0092B-C50C-407E-A947-70E740481C1C}">
                <a14:useLocalDpi xmlns:a14="http://schemas.microsoft.com/office/drawing/2010/main" val="0"/>
              </a:ext>
            </a:extLst>
          </a:blip>
          <a:srcRect t="5861"/>
          <a:stretch/>
        </p:blipFill>
        <p:spPr>
          <a:xfrm>
            <a:off x="891779" y="576104"/>
            <a:ext cx="7863573" cy="9253362"/>
          </a:xfrm>
          <a:prstGeom prst="rect">
            <a:avLst/>
          </a:prstGeom>
        </p:spPr>
      </p:pic>
      <p:grpSp>
        <p:nvGrpSpPr>
          <p:cNvPr id="7" name="Group 7"/>
          <p:cNvGrpSpPr/>
          <p:nvPr/>
        </p:nvGrpSpPr>
        <p:grpSpPr>
          <a:xfrm>
            <a:off x="17500600" y="8712250"/>
            <a:ext cx="787200" cy="787200"/>
            <a:chOff x="0" y="0"/>
            <a:chExt cx="1049600" cy="1049600"/>
          </a:xfrm>
        </p:grpSpPr>
        <p:sp>
          <p:nvSpPr>
            <p:cNvPr id="8" name="Freeform 8"/>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9" name="Group 9"/>
          <p:cNvGrpSpPr/>
          <p:nvPr/>
        </p:nvGrpSpPr>
        <p:grpSpPr>
          <a:xfrm>
            <a:off x="8356792" y="787050"/>
            <a:ext cx="9144000" cy="1613400"/>
            <a:chOff x="0" y="0"/>
            <a:chExt cx="12192000" cy="2151200"/>
          </a:xfrm>
        </p:grpSpPr>
        <p:sp>
          <p:nvSpPr>
            <p:cNvPr id="10" name="Freeform 10"/>
            <p:cNvSpPr/>
            <p:nvPr/>
          </p:nvSpPr>
          <p:spPr>
            <a:xfrm>
              <a:off x="0" y="0"/>
              <a:ext cx="12192000" cy="2151253"/>
            </a:xfrm>
            <a:custGeom>
              <a:avLst/>
              <a:gdLst/>
              <a:ahLst/>
              <a:cxnLst/>
              <a:rect l="l" t="t" r="r" b="b"/>
              <a:pathLst>
                <a:path w="12192000" h="2151253">
                  <a:moveTo>
                    <a:pt x="0" y="0"/>
                  </a:moveTo>
                  <a:lnTo>
                    <a:pt x="12192000" y="0"/>
                  </a:lnTo>
                  <a:lnTo>
                    <a:pt x="12192000" y="2151253"/>
                  </a:lnTo>
                  <a:lnTo>
                    <a:pt x="0" y="2151253"/>
                  </a:lnTo>
                  <a:close/>
                </a:path>
              </a:pathLst>
            </a:custGeom>
            <a:solidFill>
              <a:srgbClr val="E48312"/>
            </a:solidFill>
          </p:spPr>
        </p:sp>
      </p:grpSp>
      <p:grpSp>
        <p:nvGrpSpPr>
          <p:cNvPr id="11" name="Group 11"/>
          <p:cNvGrpSpPr/>
          <p:nvPr/>
        </p:nvGrpSpPr>
        <p:grpSpPr>
          <a:xfrm>
            <a:off x="15887500" y="786850"/>
            <a:ext cx="1613400" cy="1613400"/>
            <a:chOff x="0" y="0"/>
            <a:chExt cx="2151200" cy="2151200"/>
          </a:xfrm>
        </p:grpSpPr>
        <p:sp>
          <p:nvSpPr>
            <p:cNvPr id="12" name="Freeform 12"/>
            <p:cNvSpPr/>
            <p:nvPr/>
          </p:nvSpPr>
          <p:spPr>
            <a:xfrm>
              <a:off x="0" y="0"/>
              <a:ext cx="2151253" cy="2151253"/>
            </a:xfrm>
            <a:custGeom>
              <a:avLst/>
              <a:gdLst/>
              <a:ahLst/>
              <a:cxnLst/>
              <a:rect l="l" t="t" r="r" b="b"/>
              <a:pathLst>
                <a:path w="2151253" h="2151253">
                  <a:moveTo>
                    <a:pt x="0" y="0"/>
                  </a:moveTo>
                  <a:lnTo>
                    <a:pt x="2151253" y="0"/>
                  </a:lnTo>
                  <a:lnTo>
                    <a:pt x="2151253" y="2151253"/>
                  </a:lnTo>
                  <a:lnTo>
                    <a:pt x="0" y="2151253"/>
                  </a:lnTo>
                  <a:close/>
                </a:path>
              </a:pathLst>
            </a:custGeom>
            <a:solidFill>
              <a:srgbClr val="FFFFFF">
                <a:alpha val="27451"/>
              </a:srgbClr>
            </a:solidFill>
          </p:spPr>
        </p:sp>
      </p:grpSp>
      <p:grpSp>
        <p:nvGrpSpPr>
          <p:cNvPr id="13" name="Group 13"/>
          <p:cNvGrpSpPr>
            <a:grpSpLocks noChangeAspect="1"/>
          </p:cNvGrpSpPr>
          <p:nvPr/>
        </p:nvGrpSpPr>
        <p:grpSpPr>
          <a:xfrm>
            <a:off x="15975854" y="838904"/>
            <a:ext cx="1424538" cy="1474262"/>
            <a:chOff x="0" y="0"/>
            <a:chExt cx="1899384" cy="1965683"/>
          </a:xfrm>
        </p:grpSpPr>
        <p:sp>
          <p:nvSpPr>
            <p:cNvPr id="14" name="Freeform 14" descr="Dibujo con letras blancas  El contenido generado por IA puede ser incorrecto."/>
            <p:cNvSpPr/>
            <p:nvPr/>
          </p:nvSpPr>
          <p:spPr>
            <a:xfrm>
              <a:off x="0" y="0"/>
              <a:ext cx="1899412" cy="1965706"/>
            </a:xfrm>
            <a:custGeom>
              <a:avLst/>
              <a:gdLst/>
              <a:ahLst/>
              <a:cxnLst/>
              <a:rect l="l" t="t" r="r" b="b"/>
              <a:pathLst>
                <a:path w="1899412" h="1965706">
                  <a:moveTo>
                    <a:pt x="0" y="0"/>
                  </a:moveTo>
                  <a:lnTo>
                    <a:pt x="1899412" y="0"/>
                  </a:lnTo>
                  <a:lnTo>
                    <a:pt x="1899412" y="1965706"/>
                  </a:lnTo>
                  <a:lnTo>
                    <a:pt x="0" y="1965706"/>
                  </a:lnTo>
                  <a:lnTo>
                    <a:pt x="0" y="0"/>
                  </a:lnTo>
                  <a:close/>
                </a:path>
              </a:pathLst>
            </a:custGeom>
            <a:blipFill>
              <a:blip r:embed="rId5"/>
              <a:stretch>
                <a:fillRect l="-350627" r="1"/>
              </a:stretch>
            </a:blipFill>
          </p:spPr>
        </p:sp>
      </p:grpSp>
      <p:grpSp>
        <p:nvGrpSpPr>
          <p:cNvPr id="15" name="Group 15"/>
          <p:cNvGrpSpPr/>
          <p:nvPr/>
        </p:nvGrpSpPr>
        <p:grpSpPr>
          <a:xfrm>
            <a:off x="8966198" y="786950"/>
            <a:ext cx="6921600" cy="1613400"/>
            <a:chOff x="0" y="0"/>
            <a:chExt cx="9228800" cy="2151200"/>
          </a:xfrm>
        </p:grpSpPr>
        <p:sp>
          <p:nvSpPr>
            <p:cNvPr id="16" name="Freeform 16"/>
            <p:cNvSpPr/>
            <p:nvPr/>
          </p:nvSpPr>
          <p:spPr>
            <a:xfrm>
              <a:off x="0" y="0"/>
              <a:ext cx="9228800" cy="2151200"/>
            </a:xfrm>
            <a:custGeom>
              <a:avLst/>
              <a:gdLst/>
              <a:ahLst/>
              <a:cxnLst/>
              <a:rect l="l" t="t" r="r" b="b"/>
              <a:pathLst>
                <a:path w="9228800" h="2151200">
                  <a:moveTo>
                    <a:pt x="0" y="0"/>
                  </a:moveTo>
                  <a:lnTo>
                    <a:pt x="9228800" y="0"/>
                  </a:lnTo>
                  <a:lnTo>
                    <a:pt x="9228800" y="2151200"/>
                  </a:lnTo>
                  <a:lnTo>
                    <a:pt x="0" y="2151200"/>
                  </a:lnTo>
                  <a:close/>
                </a:path>
              </a:pathLst>
            </a:custGeom>
          </p:spPr>
        </p:sp>
        <p:sp>
          <p:nvSpPr>
            <p:cNvPr id="17" name="TextBox 17"/>
            <p:cNvSpPr txBox="1"/>
            <p:nvPr/>
          </p:nvSpPr>
          <p:spPr>
            <a:xfrm>
              <a:off x="0" y="-28575"/>
              <a:ext cx="9228800" cy="2179775"/>
            </a:xfrm>
            <a:prstGeom prst="rect">
              <a:avLst/>
            </a:prstGeom>
          </p:spPr>
          <p:txBody>
            <a:bodyPr lIns="0" tIns="0" rIns="0" bIns="0" rtlCol="0" anchor="ctr"/>
            <a:lstStyle/>
            <a:p>
              <a:pPr>
                <a:lnSpc>
                  <a:spcPts val="3840"/>
                </a:lnSpc>
              </a:pPr>
              <a:r>
                <a:rPr lang="es-MX" sz="3200" b="1" dirty="0">
                  <a:solidFill>
                    <a:schemeClr val="bg1"/>
                  </a:solidFill>
                </a:rPr>
                <a:t>d) Fiscalización</a:t>
              </a:r>
              <a:endParaRPr lang="es-MX" sz="2800" b="1" dirty="0">
                <a:solidFill>
                  <a:schemeClr val="bg1"/>
                </a:solidFill>
              </a:endParaRPr>
            </a:p>
          </p:txBody>
        </p:sp>
      </p:grpSp>
      <p:grpSp>
        <p:nvGrpSpPr>
          <p:cNvPr id="19" name="Group 19"/>
          <p:cNvGrpSpPr/>
          <p:nvPr/>
        </p:nvGrpSpPr>
        <p:grpSpPr>
          <a:xfrm>
            <a:off x="17500800" y="8712450"/>
            <a:ext cx="787200" cy="787200"/>
            <a:chOff x="0" y="0"/>
            <a:chExt cx="1049600" cy="1049600"/>
          </a:xfrm>
        </p:grpSpPr>
        <p:sp>
          <p:nvSpPr>
            <p:cNvPr id="20" name="Freeform 20"/>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21" name="TextBox 21"/>
            <p:cNvSpPr txBox="1"/>
            <p:nvPr/>
          </p:nvSpPr>
          <p:spPr>
            <a:xfrm>
              <a:off x="0" y="-9525"/>
              <a:ext cx="1049600" cy="1059125"/>
            </a:xfrm>
            <a:prstGeom prst="rect">
              <a:avLst/>
            </a:prstGeom>
          </p:spPr>
          <p:txBody>
            <a:bodyPr lIns="0" tIns="0" rIns="0" bIns="0" rtlCol="0" anchor="ctr"/>
            <a:lstStyle/>
            <a:p>
              <a:pPr algn="ctr">
                <a:lnSpc>
                  <a:spcPts val="2879"/>
                </a:lnSpc>
              </a:pPr>
              <a:r>
                <a:rPr lang="en-US" sz="2400" b="1" dirty="0">
                  <a:solidFill>
                    <a:srgbClr val="FFFFFF"/>
                  </a:solidFill>
                  <a:latin typeface="Barlow Bold"/>
                  <a:ea typeface="Barlow Bold"/>
                  <a:cs typeface="Barlow Bold"/>
                  <a:sym typeface="Barlow Bold"/>
                </a:rPr>
                <a:t>7</a:t>
              </a:r>
            </a:p>
          </p:txBody>
        </p:sp>
      </p:grpSp>
      <p:sp>
        <p:nvSpPr>
          <p:cNvPr id="23" name="Marcador de texto 5">
            <a:extLst>
              <a:ext uri="{FF2B5EF4-FFF2-40B4-BE49-F238E27FC236}">
                <a16:creationId xmlns:a16="http://schemas.microsoft.com/office/drawing/2014/main" id="{8BF4005F-BC3F-D1AD-7105-BFEA6E54B717}"/>
              </a:ext>
            </a:extLst>
          </p:cNvPr>
          <p:cNvSpPr txBox="1">
            <a:spLocks/>
          </p:cNvSpPr>
          <p:nvPr/>
        </p:nvSpPr>
        <p:spPr>
          <a:xfrm>
            <a:off x="9399429" y="2552700"/>
            <a:ext cx="8278971" cy="340057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s-EC" sz="2400" dirty="0"/>
              <a:t>Con fechas 13 de enero del 2025 y 9 de abril del 2025, entre otras cosas solicité respecto al </a:t>
            </a:r>
            <a:r>
              <a:rPr lang="es-EC" sz="2400" b="1" dirty="0"/>
              <a:t>MUSEO DE LA GUITARRA</a:t>
            </a:r>
            <a:r>
              <a:rPr lang="es-EC" sz="2400" dirty="0"/>
              <a:t> y sus espacios recreativos:</a:t>
            </a:r>
            <a:endParaRPr lang="en-US" sz="2400" dirty="0"/>
          </a:p>
          <a:p>
            <a:pPr lvl="1"/>
            <a:r>
              <a:rPr lang="es-EC" sz="2200" dirty="0" smtClean="0"/>
              <a:t>Mensualmente y en feriados según las ticketeras destinadas ¿A cuánto asciende el valor de las recaudaciones realizadas?. </a:t>
            </a:r>
            <a:endParaRPr lang="en-US" sz="2200" dirty="0" smtClean="0"/>
          </a:p>
          <a:p>
            <a:pPr lvl="1"/>
            <a:r>
              <a:rPr lang="es-EC" sz="2200" dirty="0" smtClean="0"/>
              <a:t>La recaudación que se establece según las ticketeras por categorías para el lugar, ¿en qué cartera fiscal municipal se deposita?</a:t>
            </a:r>
            <a:endParaRPr lang="en-US" sz="2200" dirty="0" smtClean="0"/>
          </a:p>
          <a:p>
            <a:pPr lvl="1"/>
            <a:r>
              <a:rPr lang="es-EC" sz="2200" dirty="0" smtClean="0"/>
              <a:t>Sobre los </a:t>
            </a:r>
            <a:r>
              <a:rPr lang="es-EC" sz="2200" b="1" dirty="0" smtClean="0"/>
              <a:t>ESTUDIO Y PLAN DE RIESGOS.</a:t>
            </a:r>
            <a:endParaRPr lang="en-US" sz="2200" dirty="0" smtClean="0"/>
          </a:p>
          <a:p>
            <a:pPr lvl="1"/>
            <a:r>
              <a:rPr lang="es-EC" sz="2200" dirty="0" smtClean="0"/>
              <a:t>Sobre los</a:t>
            </a:r>
            <a:r>
              <a:rPr lang="es-EC" sz="2200" b="1" dirty="0" smtClean="0"/>
              <a:t> PARÁMETROS DE SEGURIDAD ESTABLECIDOS</a:t>
            </a:r>
            <a:r>
              <a:rPr lang="es-EC" sz="2200" dirty="0" smtClean="0"/>
              <a:t> para los atractivos de riesgo que se encuentran en el lugar.</a:t>
            </a:r>
            <a:endParaRPr lang="en-US" sz="2200" dirty="0" smtClean="0"/>
          </a:p>
          <a:p>
            <a:pPr lvl="1"/>
            <a:r>
              <a:rPr lang="es-EC" sz="2200" dirty="0" smtClean="0"/>
              <a:t>el Informe de cumplimiento del Plan de Emergencias y Plan de Evacuación e Intervención.</a:t>
            </a:r>
            <a:endParaRPr lang="en-US" sz="2200" dirty="0" smtClean="0"/>
          </a:p>
          <a:p>
            <a:pPr lvl="1"/>
            <a:r>
              <a:rPr lang="es-EC" sz="2200" dirty="0" smtClean="0"/>
              <a:t>El Informe de prefactibilidad y factibilidad de las intervenciones y atractivos realizados en la Guitarra.</a:t>
            </a:r>
            <a:endParaRPr lang="en-US" sz="2200" dirty="0" smtClean="0"/>
          </a:p>
          <a:p>
            <a:pPr marL="457200" lvl="1" indent="0">
              <a:buNone/>
            </a:pPr>
            <a:endParaRPr lang="en-US" sz="2400" dirty="0" smtClean="0"/>
          </a:p>
          <a:p>
            <a:r>
              <a:rPr lang="es-EC" sz="2400" dirty="0" smtClean="0"/>
              <a:t>Con </a:t>
            </a:r>
            <a:r>
              <a:rPr lang="es-EC" sz="2400" dirty="0"/>
              <a:t>fecha 22 de septiembre del 2025, solicité información sobre la legalización DEL PLAN DE </a:t>
            </a:r>
            <a:r>
              <a:rPr lang="es-EC" sz="2400" b="1" dirty="0"/>
              <a:t>CONTROL DE PLAGAS</a:t>
            </a:r>
            <a:r>
              <a:rPr lang="es-EC" sz="2400" dirty="0"/>
              <a:t> Y UN INFORME RESPECTO AL MISMO. </a:t>
            </a:r>
            <a:endParaRPr lang="en-US" sz="2400" dirty="0"/>
          </a:p>
        </p:txBody>
      </p:sp>
    </p:spTree>
    <p:extLst>
      <p:ext uri="{BB962C8B-B14F-4D97-AF65-F5344CB8AC3E}">
        <p14:creationId xmlns:p14="http://schemas.microsoft.com/office/powerpoint/2010/main" val="1872556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pic>
        <p:nvPicPr>
          <p:cNvPr id="19" name="Imagen 18"/>
          <p:cNvPicPr>
            <a:picLocks noChangeAspect="1"/>
          </p:cNvPicPr>
          <p:nvPr/>
        </p:nvPicPr>
        <p:blipFill rotWithShape="1">
          <a:blip r:embed="rId4">
            <a:extLst>
              <a:ext uri="{28A0092B-C50C-407E-A947-70E740481C1C}">
                <a14:useLocalDpi xmlns:a14="http://schemas.microsoft.com/office/drawing/2010/main" val="0"/>
              </a:ext>
            </a:extLst>
          </a:blip>
          <a:srcRect l="47107" t="4298" r="24616" b="6115"/>
          <a:stretch/>
        </p:blipFill>
        <p:spPr>
          <a:xfrm>
            <a:off x="-76200" y="0"/>
            <a:ext cx="2607210" cy="10325100"/>
          </a:xfrm>
          <a:prstGeom prst="rect">
            <a:avLst/>
          </a:prstGeom>
        </p:spPr>
      </p:pic>
      <p:grpSp>
        <p:nvGrpSpPr>
          <p:cNvPr id="3" name="Group 3"/>
          <p:cNvGrpSpPr/>
          <p:nvPr/>
        </p:nvGrpSpPr>
        <p:grpSpPr>
          <a:xfrm>
            <a:off x="2542200" y="-150"/>
            <a:ext cx="15745800" cy="10287000"/>
            <a:chOff x="0" y="0"/>
            <a:chExt cx="20994400" cy="13716000"/>
          </a:xfrm>
          <a:solidFill>
            <a:srgbClr val="E3E3E3"/>
          </a:solidFill>
        </p:grpSpPr>
        <p:sp>
          <p:nvSpPr>
            <p:cNvPr id="4" name="Freeform 4"/>
            <p:cNvSpPr/>
            <p:nvPr/>
          </p:nvSpPr>
          <p:spPr>
            <a:xfrm>
              <a:off x="0" y="0"/>
              <a:ext cx="20994370" cy="13716000"/>
            </a:xfrm>
            <a:custGeom>
              <a:avLst/>
              <a:gdLst/>
              <a:ahLst/>
              <a:cxnLst/>
              <a:rect l="l" t="t" r="r" b="b"/>
              <a:pathLst>
                <a:path w="20994370" h="13716000">
                  <a:moveTo>
                    <a:pt x="0" y="0"/>
                  </a:moveTo>
                  <a:lnTo>
                    <a:pt x="20994370" y="0"/>
                  </a:lnTo>
                  <a:lnTo>
                    <a:pt x="20994370" y="13716000"/>
                  </a:lnTo>
                  <a:lnTo>
                    <a:pt x="0" y="13716000"/>
                  </a:lnTo>
                  <a:close/>
                </a:path>
              </a:pathLst>
            </a:custGeom>
            <a:grpFill/>
          </p:spPr>
        </p:sp>
      </p:grpSp>
      <p:pic>
        <p:nvPicPr>
          <p:cNvPr id="17" name="Imagen 16">
            <a:extLst>
              <a:ext uri="{FF2B5EF4-FFF2-40B4-BE49-F238E27FC236}">
                <a16:creationId xmlns:a16="http://schemas.microsoft.com/office/drawing/2014/main" id="{F853FA52-3F97-0ACD-9B40-FF7F6C3A6CFC}"/>
              </a:ext>
            </a:extLst>
          </p:cNvPr>
          <p:cNvPicPr>
            <a:picLocks noChangeAspect="1"/>
          </p:cNvPicPr>
          <p:nvPr/>
        </p:nvPicPr>
        <p:blipFill>
          <a:blip r:embed="rId5">
            <a:alphaModFix amt="13000"/>
          </a:blip>
          <a:srcRect r="15380" b="15379"/>
          <a:stretch>
            <a:fillRect/>
          </a:stretch>
        </p:blipFill>
        <p:spPr>
          <a:xfrm>
            <a:off x="2514600" y="1487494"/>
            <a:ext cx="15711301" cy="8837606"/>
          </a:xfrm>
          <a:prstGeom prst="rect">
            <a:avLst/>
          </a:prstGeom>
        </p:spPr>
      </p:pic>
      <p:grpSp>
        <p:nvGrpSpPr>
          <p:cNvPr id="5" name="Group 5"/>
          <p:cNvGrpSpPr/>
          <p:nvPr/>
        </p:nvGrpSpPr>
        <p:grpSpPr>
          <a:xfrm>
            <a:off x="17500600" y="8712250"/>
            <a:ext cx="787200" cy="787200"/>
            <a:chOff x="0" y="0"/>
            <a:chExt cx="1049600" cy="1049600"/>
          </a:xfrm>
        </p:grpSpPr>
        <p:sp>
          <p:nvSpPr>
            <p:cNvPr id="6" name="Freeform 6"/>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7" name="Group 7"/>
          <p:cNvGrpSpPr/>
          <p:nvPr/>
        </p:nvGrpSpPr>
        <p:grpSpPr>
          <a:xfrm>
            <a:off x="1755000" y="8712250"/>
            <a:ext cx="14958600" cy="787200"/>
            <a:chOff x="0" y="0"/>
            <a:chExt cx="19944800" cy="1049600"/>
          </a:xfrm>
        </p:grpSpPr>
        <p:sp>
          <p:nvSpPr>
            <p:cNvPr id="8" name="Freeform 8"/>
            <p:cNvSpPr/>
            <p:nvPr/>
          </p:nvSpPr>
          <p:spPr>
            <a:xfrm>
              <a:off x="0" y="0"/>
              <a:ext cx="19944842" cy="1049655"/>
            </a:xfrm>
            <a:custGeom>
              <a:avLst/>
              <a:gdLst/>
              <a:ahLst/>
              <a:cxnLst/>
              <a:rect l="l" t="t" r="r" b="b"/>
              <a:pathLst>
                <a:path w="19944842" h="1049655">
                  <a:moveTo>
                    <a:pt x="0" y="0"/>
                  </a:moveTo>
                  <a:lnTo>
                    <a:pt x="19944842" y="0"/>
                  </a:lnTo>
                  <a:lnTo>
                    <a:pt x="19944842" y="1049655"/>
                  </a:lnTo>
                  <a:lnTo>
                    <a:pt x="0" y="1049655"/>
                  </a:lnTo>
                  <a:close/>
                </a:path>
              </a:pathLst>
            </a:custGeom>
            <a:solidFill>
              <a:srgbClr val="E48312"/>
            </a:solidFill>
          </p:spPr>
        </p:sp>
      </p:grpSp>
      <p:grpSp>
        <p:nvGrpSpPr>
          <p:cNvPr id="9" name="Group 9"/>
          <p:cNvGrpSpPr/>
          <p:nvPr/>
        </p:nvGrpSpPr>
        <p:grpSpPr>
          <a:xfrm>
            <a:off x="15926400" y="8712250"/>
            <a:ext cx="787200" cy="787200"/>
            <a:chOff x="0" y="0"/>
            <a:chExt cx="1049600" cy="1049600"/>
          </a:xfrm>
        </p:grpSpPr>
        <p:sp>
          <p:nvSpPr>
            <p:cNvPr id="10" name="Freeform 10"/>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FFFF">
                <a:alpha val="27451"/>
              </a:srgbClr>
            </a:solidFill>
          </p:spPr>
        </p:sp>
      </p:grpSp>
      <p:grpSp>
        <p:nvGrpSpPr>
          <p:cNvPr id="11" name="Group 11"/>
          <p:cNvGrpSpPr>
            <a:grpSpLocks noChangeAspect="1"/>
          </p:cNvGrpSpPr>
          <p:nvPr/>
        </p:nvGrpSpPr>
        <p:grpSpPr>
          <a:xfrm>
            <a:off x="15906182" y="8694682"/>
            <a:ext cx="787200" cy="814678"/>
            <a:chOff x="0" y="0"/>
            <a:chExt cx="1049600" cy="1086237"/>
          </a:xfrm>
        </p:grpSpPr>
        <p:sp>
          <p:nvSpPr>
            <p:cNvPr id="12" name="Freeform 12" descr="Dibujo con letras blancas  El contenido generado por IA puede ser incorrecto."/>
            <p:cNvSpPr/>
            <p:nvPr/>
          </p:nvSpPr>
          <p:spPr>
            <a:xfrm>
              <a:off x="0" y="0"/>
              <a:ext cx="1049655" cy="1086231"/>
            </a:xfrm>
            <a:custGeom>
              <a:avLst/>
              <a:gdLst/>
              <a:ahLst/>
              <a:cxnLst/>
              <a:rect l="l" t="t" r="r" b="b"/>
              <a:pathLst>
                <a:path w="1049655" h="1086231">
                  <a:moveTo>
                    <a:pt x="0" y="0"/>
                  </a:moveTo>
                  <a:lnTo>
                    <a:pt x="1049655" y="0"/>
                  </a:lnTo>
                  <a:lnTo>
                    <a:pt x="1049655" y="1086231"/>
                  </a:lnTo>
                  <a:lnTo>
                    <a:pt x="0" y="1086231"/>
                  </a:lnTo>
                  <a:lnTo>
                    <a:pt x="0" y="0"/>
                  </a:lnTo>
                  <a:close/>
                </a:path>
              </a:pathLst>
            </a:custGeom>
            <a:blipFill>
              <a:blip r:embed="rId6"/>
              <a:stretch>
                <a:fillRect l="-350614" r="5" b="-2"/>
              </a:stretch>
            </a:blipFill>
          </p:spPr>
        </p:sp>
      </p:grpSp>
      <p:sp>
        <p:nvSpPr>
          <p:cNvPr id="13" name="TextBox 13"/>
          <p:cNvSpPr txBox="1"/>
          <p:nvPr/>
        </p:nvSpPr>
        <p:spPr>
          <a:xfrm>
            <a:off x="2165902" y="8835612"/>
            <a:ext cx="14166150" cy="487313"/>
          </a:xfrm>
          <a:prstGeom prst="rect">
            <a:avLst/>
          </a:prstGeom>
        </p:spPr>
        <p:txBody>
          <a:bodyPr lIns="0" tIns="0" rIns="0" bIns="0" rtlCol="0" anchor="t">
            <a:spAutoFit/>
          </a:bodyPr>
          <a:lstStyle/>
          <a:p>
            <a:pPr>
              <a:lnSpc>
                <a:spcPts val="3840"/>
              </a:lnSpc>
            </a:pPr>
            <a:r>
              <a:rPr lang="es-MX" sz="3200" b="1" dirty="0">
                <a:solidFill>
                  <a:schemeClr val="bg1"/>
                </a:solidFill>
              </a:rPr>
              <a:t>d) Fiscalización</a:t>
            </a:r>
            <a:endParaRPr lang="es-MX" sz="2800" b="1" dirty="0">
              <a:solidFill>
                <a:schemeClr val="bg1"/>
              </a:solidFill>
            </a:endParaRPr>
          </a:p>
        </p:txBody>
      </p:sp>
      <p:grpSp>
        <p:nvGrpSpPr>
          <p:cNvPr id="14" name="Group 14"/>
          <p:cNvGrpSpPr/>
          <p:nvPr/>
        </p:nvGrpSpPr>
        <p:grpSpPr>
          <a:xfrm>
            <a:off x="17500800" y="8712450"/>
            <a:ext cx="787200" cy="787200"/>
            <a:chOff x="0" y="0"/>
            <a:chExt cx="1049600" cy="1049600"/>
          </a:xfrm>
        </p:grpSpPr>
        <p:sp>
          <p:nvSpPr>
            <p:cNvPr id="15" name="Freeform 15"/>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16" name="TextBox 16"/>
            <p:cNvSpPr txBox="1"/>
            <p:nvPr/>
          </p:nvSpPr>
          <p:spPr>
            <a:xfrm>
              <a:off x="0" y="-9525"/>
              <a:ext cx="1049600" cy="1059125"/>
            </a:xfrm>
            <a:prstGeom prst="rect">
              <a:avLst/>
            </a:prstGeom>
          </p:spPr>
          <p:txBody>
            <a:bodyPr lIns="0" tIns="0" rIns="0" bIns="0" rtlCol="0" anchor="ctr"/>
            <a:lstStyle/>
            <a:p>
              <a:pPr algn="ctr">
                <a:lnSpc>
                  <a:spcPts val="2879"/>
                </a:lnSpc>
              </a:pPr>
              <a:r>
                <a:rPr lang="en-US" sz="2400" b="1" dirty="0">
                  <a:solidFill>
                    <a:srgbClr val="FFFFFF"/>
                  </a:solidFill>
                  <a:latin typeface="Barlow Bold"/>
                  <a:ea typeface="Barlow Bold"/>
                  <a:cs typeface="Barlow Bold"/>
                  <a:sym typeface="Barlow Bold"/>
                </a:rPr>
                <a:t>10</a:t>
              </a:r>
            </a:p>
          </p:txBody>
        </p:sp>
      </p:grpSp>
      <p:sp>
        <p:nvSpPr>
          <p:cNvPr id="18" name="Marcador de texto 5">
            <a:extLst>
              <a:ext uri="{FF2B5EF4-FFF2-40B4-BE49-F238E27FC236}">
                <a16:creationId xmlns:a16="http://schemas.microsoft.com/office/drawing/2014/main" id="{8BF4005F-BC3F-D1AD-7105-BFEA6E54B717}"/>
              </a:ext>
            </a:extLst>
          </p:cNvPr>
          <p:cNvSpPr txBox="1">
            <a:spLocks/>
          </p:cNvSpPr>
          <p:nvPr/>
        </p:nvSpPr>
        <p:spPr>
          <a:xfrm>
            <a:off x="2590800" y="244884"/>
            <a:ext cx="15353523" cy="809901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s-EC" sz="2400" dirty="0" smtClean="0"/>
              <a:t>Con </a:t>
            </a:r>
            <a:r>
              <a:rPr lang="es-EC" sz="2400" dirty="0"/>
              <a:t>fechas 28 de enero, 7 de marzo del 2025 y </a:t>
            </a:r>
            <a:r>
              <a:rPr lang="es-MX" sz="2400" dirty="0"/>
              <a:t>20 de junio del 2025 </a:t>
            </a:r>
            <a:r>
              <a:rPr lang="es-EC" sz="2400" dirty="0"/>
              <a:t>respecto al </a:t>
            </a:r>
            <a:r>
              <a:rPr lang="es-EC" sz="2400" b="1" dirty="0"/>
              <a:t>PARQUE YACOTO</a:t>
            </a:r>
            <a:r>
              <a:rPr lang="es-EC" sz="2400" dirty="0"/>
              <a:t> en San Simón, solicité </a:t>
            </a:r>
            <a:r>
              <a:rPr lang="es-MX" sz="2400" dirty="0"/>
              <a:t>y envié con copia al</a:t>
            </a:r>
            <a:r>
              <a:rPr lang="es-EC" sz="2400" dirty="0"/>
              <a:t> ministerio del ambiente, agua y transición ecológica, MAATE., entre algunas cosas:</a:t>
            </a:r>
            <a:endParaRPr lang="en-US" sz="2400" dirty="0"/>
          </a:p>
          <a:p>
            <a:pPr lvl="1"/>
            <a:r>
              <a:rPr lang="es-EC" sz="2000" dirty="0" smtClean="0"/>
              <a:t>Una </a:t>
            </a:r>
            <a:r>
              <a:rPr lang="es-EC" sz="2000" dirty="0"/>
              <a:t>copia del </a:t>
            </a:r>
            <a:r>
              <a:rPr lang="es-EC" sz="2000" b="1" dirty="0"/>
              <a:t>PROGRAMA DE MANEJO FORESTAL</a:t>
            </a:r>
            <a:r>
              <a:rPr lang="es-EC" sz="2000" dirty="0"/>
              <a:t> </a:t>
            </a:r>
            <a:endParaRPr lang="en-US" sz="2000" dirty="0"/>
          </a:p>
          <a:p>
            <a:pPr lvl="1"/>
            <a:r>
              <a:rPr lang="es-EC" sz="2000" dirty="0"/>
              <a:t>Una copia de las </a:t>
            </a:r>
            <a:r>
              <a:rPr lang="es-EC" sz="2000" b="1" dirty="0"/>
              <a:t>GUÍAS DE MOVILIZACIÓN</a:t>
            </a:r>
            <a:r>
              <a:rPr lang="es-EC" sz="2000" dirty="0"/>
              <a:t> de madera </a:t>
            </a:r>
            <a:endParaRPr lang="en-US" sz="2000" dirty="0"/>
          </a:p>
          <a:p>
            <a:pPr lvl="1"/>
            <a:r>
              <a:rPr lang="es-EC" sz="2000" dirty="0"/>
              <a:t>Información respecto al</a:t>
            </a:r>
            <a:r>
              <a:rPr lang="es-EC" sz="2000" b="1" dirty="0"/>
              <a:t> VOLUMEN DE MADERA</a:t>
            </a:r>
            <a:r>
              <a:rPr lang="es-EC" sz="2000" dirty="0"/>
              <a:t> que ha sido aprovechada.</a:t>
            </a:r>
            <a:endParaRPr lang="en-US" sz="2000" dirty="0"/>
          </a:p>
          <a:p>
            <a:pPr lvl="1"/>
            <a:r>
              <a:rPr lang="es-EC" sz="2000" i="1" dirty="0"/>
              <a:t>Certificado Ambiental N°. MAAE-SUIA-DZDG-2022-CA-0006,</a:t>
            </a:r>
            <a:endParaRPr lang="en-US" sz="2000" dirty="0"/>
          </a:p>
          <a:p>
            <a:pPr lvl="1"/>
            <a:r>
              <a:rPr lang="es-EC" sz="2000" i="1" dirty="0"/>
              <a:t>Certificado de Intersección del Parque de la Familia Yacoto,</a:t>
            </a:r>
            <a:endParaRPr lang="en-US" sz="2000" dirty="0"/>
          </a:p>
          <a:p>
            <a:pPr lvl="1"/>
            <a:r>
              <a:rPr lang="es-EC" sz="2000" i="1" dirty="0"/>
              <a:t>Resumen de la información Ingresada en el Sistema único de Información Ambiental,</a:t>
            </a:r>
            <a:endParaRPr lang="en-US" sz="2000" dirty="0"/>
          </a:p>
          <a:p>
            <a:pPr lvl="1"/>
            <a:r>
              <a:rPr lang="es-EC" sz="2000" i="1" dirty="0"/>
              <a:t>Certificado de Intersección con el Sistema Nacional de áreas Protegidas (SNAP), Patrimonio Forestal Nacional y Zonas Intangibles y </a:t>
            </a:r>
            <a:endParaRPr lang="en-US" sz="2000" dirty="0"/>
          </a:p>
          <a:p>
            <a:pPr lvl="1"/>
            <a:r>
              <a:rPr lang="es-EC" sz="2000" i="1" dirty="0"/>
              <a:t>Categorización Ambiental para el Proyecto.</a:t>
            </a:r>
            <a:endParaRPr lang="en-US" sz="2000" dirty="0"/>
          </a:p>
          <a:p>
            <a:pPr lvl="1"/>
            <a:r>
              <a:rPr lang="es-MX" sz="2000" dirty="0"/>
              <a:t>Información detallada respecto a plazo de ejecución del Proyecto del Parque Yacoto.</a:t>
            </a:r>
            <a:endParaRPr lang="en-US" sz="2000" dirty="0"/>
          </a:p>
          <a:p>
            <a:pPr lvl="1"/>
            <a:r>
              <a:rPr lang="es-MX" sz="2000" dirty="0"/>
              <a:t>El proceso financiero llevado acabo para el mismo.</a:t>
            </a:r>
            <a:endParaRPr lang="en-US" sz="2000" dirty="0"/>
          </a:p>
          <a:p>
            <a:pPr lvl="0"/>
            <a:endParaRPr lang="es-EC" sz="2400" dirty="0" smtClean="0"/>
          </a:p>
          <a:p>
            <a:pPr lvl="0"/>
            <a:r>
              <a:rPr lang="es-EC" sz="2400" dirty="0" smtClean="0"/>
              <a:t>Con </a:t>
            </a:r>
            <a:r>
              <a:rPr lang="es-EC" sz="2400" dirty="0"/>
              <a:t>fecha 13 de marzo del 2025, solicité información detallada respecto del </a:t>
            </a:r>
            <a:r>
              <a:rPr lang="es-EC" sz="2400" b="1" dirty="0"/>
              <a:t>CARNAVAL DE GUARANDA</a:t>
            </a:r>
            <a:r>
              <a:rPr lang="es-EC" sz="2400" dirty="0"/>
              <a:t>:</a:t>
            </a:r>
            <a:endParaRPr lang="en-US" sz="2400" dirty="0"/>
          </a:p>
          <a:p>
            <a:pPr lvl="1"/>
            <a:r>
              <a:rPr lang="es-EC" sz="2000" dirty="0"/>
              <a:t>¿Cuántos funcionarios forman parte de la coordinación, de la organización del comité local del carnaval; ¿qué función cumple cada uno?, ¿a qué área del municipio pertenecen? y en su lugar, en el área de trabajo que les corresponde, ¿queda algún delegado/a?</a:t>
            </a:r>
            <a:endParaRPr lang="en-US" sz="2000" dirty="0"/>
          </a:p>
          <a:p>
            <a:pPr lvl="1"/>
            <a:r>
              <a:rPr lang="es-EC" sz="2000" dirty="0"/>
              <a:t>¿Cómo se ejecuta la coordinación de la organización del comité del carnaval con la empresa contratada? </a:t>
            </a:r>
            <a:endParaRPr lang="en-US" sz="2000" dirty="0"/>
          </a:p>
          <a:p>
            <a:pPr lvl="1"/>
            <a:r>
              <a:rPr lang="es-EC" sz="2000" dirty="0"/>
              <a:t>¿Cuántos profesionales locales fueron partícipes y contratados/as en los eventos realizados por el GADCG en todos los espacios de participación y cuáles fueron estos?</a:t>
            </a:r>
            <a:endParaRPr lang="en-US" sz="2000" dirty="0"/>
          </a:p>
          <a:p>
            <a:pPr lvl="1"/>
            <a:r>
              <a:rPr lang="es-EC" sz="2000" dirty="0"/>
              <a:t>¿Cuánto de presupuesto se designó a las comunidades / parroquias rurales?</a:t>
            </a:r>
            <a:endParaRPr lang="en-US" sz="2000" dirty="0"/>
          </a:p>
          <a:p>
            <a:pPr lvl="1"/>
            <a:r>
              <a:rPr lang="es-EC" sz="2000" dirty="0"/>
              <a:t>¿Cómo fue la participación de la empresa contratada en las parroquias rurales?</a:t>
            </a:r>
            <a:endParaRPr lang="en-US" sz="2000" dirty="0"/>
          </a:p>
          <a:p>
            <a:pPr lvl="1"/>
            <a:r>
              <a:rPr lang="es-EC" sz="2000" dirty="0"/>
              <a:t>¿Cuánto dinero se </a:t>
            </a:r>
            <a:r>
              <a:rPr lang="es-EC" sz="2000" b="1" dirty="0"/>
              <a:t>recaudó </a:t>
            </a:r>
            <a:r>
              <a:rPr lang="es-EC" sz="2000" dirty="0"/>
              <a:t>del uso de espacio público otorgado para los comerciantes de ventas informales y emprendimientos?</a:t>
            </a:r>
            <a:endParaRPr lang="en-US" sz="2000" dirty="0"/>
          </a:p>
          <a:p>
            <a:pPr marL="0" indent="0">
              <a:buNone/>
              <a:tabLst>
                <a:tab pos="269875" algn="l"/>
              </a:tabLst>
            </a:pPr>
            <a:endParaRPr lang="es-MX" sz="2400" dirty="0" smtClean="0">
              <a:solidFill>
                <a:schemeClr val="tx2">
                  <a:lumMod val="25000"/>
                </a:schemeClr>
              </a:solidFill>
            </a:endParaRPr>
          </a:p>
          <a:p>
            <a:pPr marL="0" indent="0">
              <a:buNone/>
              <a:tabLst>
                <a:tab pos="269875" algn="l"/>
              </a:tabLst>
            </a:pPr>
            <a:endParaRPr lang="es-MX" sz="2200" dirty="0" smtClean="0">
              <a:solidFill>
                <a:schemeClr val="tx2">
                  <a:lumMod val="25000"/>
                </a:schemeClr>
              </a:solidFill>
            </a:endParaRPr>
          </a:p>
          <a:p>
            <a:pPr marL="171450" indent="-171450"/>
            <a:endParaRPr lang="en-US" sz="2200" dirty="0">
              <a:solidFill>
                <a:schemeClr val="tx2">
                  <a:lumMod val="25000"/>
                </a:schemeClr>
              </a:solidFill>
            </a:endParaRPr>
          </a:p>
        </p:txBody>
      </p:sp>
    </p:spTree>
    <p:extLst>
      <p:ext uri="{BB962C8B-B14F-4D97-AF65-F5344CB8AC3E}">
        <p14:creationId xmlns:p14="http://schemas.microsoft.com/office/powerpoint/2010/main" val="26580599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8288000" cy="10287000"/>
            <a:chOff x="0" y="0"/>
            <a:chExt cx="12192000" cy="13716000"/>
          </a:xfrm>
          <a:solidFill>
            <a:srgbClr val="E3E3E3"/>
          </a:solidFill>
        </p:grpSpPr>
        <p:sp>
          <p:nvSpPr>
            <p:cNvPr id="6" name="Freeform 6"/>
            <p:cNvSpPr/>
            <p:nvPr/>
          </p:nvSpPr>
          <p:spPr>
            <a:xfrm>
              <a:off x="0" y="0"/>
              <a:ext cx="12192000" cy="13716000"/>
            </a:xfrm>
            <a:custGeom>
              <a:avLst/>
              <a:gdLst/>
              <a:ahLst/>
              <a:cxnLst/>
              <a:rect l="l" t="t" r="r" b="b"/>
              <a:pathLst>
                <a:path w="12192000" h="13716000">
                  <a:moveTo>
                    <a:pt x="0" y="0"/>
                  </a:moveTo>
                  <a:lnTo>
                    <a:pt x="12192000" y="0"/>
                  </a:lnTo>
                  <a:lnTo>
                    <a:pt x="12192000" y="13716000"/>
                  </a:lnTo>
                  <a:lnTo>
                    <a:pt x="0" y="13716000"/>
                  </a:lnTo>
                  <a:close/>
                </a:path>
              </a:pathLst>
            </a:custGeom>
            <a:grpFill/>
          </p:spPr>
        </p:sp>
      </p:grpSp>
      <p:grpSp>
        <p:nvGrpSpPr>
          <p:cNvPr id="9" name="Group 9"/>
          <p:cNvGrpSpPr/>
          <p:nvPr/>
        </p:nvGrpSpPr>
        <p:grpSpPr>
          <a:xfrm>
            <a:off x="1006756" y="787548"/>
            <a:ext cx="9144000" cy="1613400"/>
            <a:chOff x="0" y="0"/>
            <a:chExt cx="12192000" cy="2151200"/>
          </a:xfrm>
        </p:grpSpPr>
        <p:sp>
          <p:nvSpPr>
            <p:cNvPr id="10" name="Freeform 10"/>
            <p:cNvSpPr/>
            <p:nvPr/>
          </p:nvSpPr>
          <p:spPr>
            <a:xfrm>
              <a:off x="0" y="0"/>
              <a:ext cx="12192000" cy="2151253"/>
            </a:xfrm>
            <a:custGeom>
              <a:avLst/>
              <a:gdLst/>
              <a:ahLst/>
              <a:cxnLst/>
              <a:rect l="l" t="t" r="r" b="b"/>
              <a:pathLst>
                <a:path w="12192000" h="2151253">
                  <a:moveTo>
                    <a:pt x="0" y="0"/>
                  </a:moveTo>
                  <a:lnTo>
                    <a:pt x="12192000" y="0"/>
                  </a:lnTo>
                  <a:lnTo>
                    <a:pt x="12192000" y="2151253"/>
                  </a:lnTo>
                  <a:lnTo>
                    <a:pt x="0" y="2151253"/>
                  </a:lnTo>
                  <a:close/>
                </a:path>
              </a:pathLst>
            </a:custGeom>
            <a:solidFill>
              <a:srgbClr val="E48312"/>
            </a:solidFill>
          </p:spPr>
        </p:sp>
      </p:grpSp>
      <p:grpSp>
        <p:nvGrpSpPr>
          <p:cNvPr id="11" name="Group 11"/>
          <p:cNvGrpSpPr/>
          <p:nvPr/>
        </p:nvGrpSpPr>
        <p:grpSpPr>
          <a:xfrm>
            <a:off x="1008534" y="787548"/>
            <a:ext cx="1613400" cy="1613400"/>
            <a:chOff x="0" y="0"/>
            <a:chExt cx="2151200" cy="2151200"/>
          </a:xfrm>
        </p:grpSpPr>
        <p:sp>
          <p:nvSpPr>
            <p:cNvPr id="12" name="Freeform 12"/>
            <p:cNvSpPr/>
            <p:nvPr/>
          </p:nvSpPr>
          <p:spPr>
            <a:xfrm>
              <a:off x="0" y="0"/>
              <a:ext cx="2151253" cy="2151253"/>
            </a:xfrm>
            <a:custGeom>
              <a:avLst/>
              <a:gdLst/>
              <a:ahLst/>
              <a:cxnLst/>
              <a:rect l="l" t="t" r="r" b="b"/>
              <a:pathLst>
                <a:path w="2151253" h="2151253">
                  <a:moveTo>
                    <a:pt x="0" y="0"/>
                  </a:moveTo>
                  <a:lnTo>
                    <a:pt x="2151253" y="0"/>
                  </a:lnTo>
                  <a:lnTo>
                    <a:pt x="2151253" y="2151253"/>
                  </a:lnTo>
                  <a:lnTo>
                    <a:pt x="0" y="2151253"/>
                  </a:lnTo>
                  <a:close/>
                </a:path>
              </a:pathLst>
            </a:custGeom>
            <a:solidFill>
              <a:srgbClr val="FFFFFF">
                <a:alpha val="27451"/>
              </a:srgbClr>
            </a:solidFill>
          </p:spPr>
        </p:sp>
      </p:grpSp>
      <p:grpSp>
        <p:nvGrpSpPr>
          <p:cNvPr id="13" name="Group 13"/>
          <p:cNvGrpSpPr>
            <a:grpSpLocks noChangeAspect="1"/>
          </p:cNvGrpSpPr>
          <p:nvPr/>
        </p:nvGrpSpPr>
        <p:grpSpPr>
          <a:xfrm>
            <a:off x="1096888" y="839602"/>
            <a:ext cx="1424538" cy="1474262"/>
            <a:chOff x="0" y="0"/>
            <a:chExt cx="1899384" cy="1965683"/>
          </a:xfrm>
        </p:grpSpPr>
        <p:sp>
          <p:nvSpPr>
            <p:cNvPr id="14" name="Freeform 14" descr="Dibujo con letras blancas  El contenido generado por IA puede ser incorrecto."/>
            <p:cNvSpPr/>
            <p:nvPr/>
          </p:nvSpPr>
          <p:spPr>
            <a:xfrm>
              <a:off x="0" y="0"/>
              <a:ext cx="1899412" cy="1965706"/>
            </a:xfrm>
            <a:custGeom>
              <a:avLst/>
              <a:gdLst/>
              <a:ahLst/>
              <a:cxnLst/>
              <a:rect l="l" t="t" r="r" b="b"/>
              <a:pathLst>
                <a:path w="1899412" h="1965706">
                  <a:moveTo>
                    <a:pt x="0" y="0"/>
                  </a:moveTo>
                  <a:lnTo>
                    <a:pt x="1899412" y="0"/>
                  </a:lnTo>
                  <a:lnTo>
                    <a:pt x="1899412" y="1965706"/>
                  </a:lnTo>
                  <a:lnTo>
                    <a:pt x="0" y="1965706"/>
                  </a:lnTo>
                  <a:lnTo>
                    <a:pt x="0" y="0"/>
                  </a:lnTo>
                  <a:close/>
                </a:path>
              </a:pathLst>
            </a:custGeom>
            <a:blipFill>
              <a:blip r:embed="rId3"/>
              <a:stretch>
                <a:fillRect l="-350627" r="1"/>
              </a:stretch>
            </a:blipFill>
          </p:spPr>
        </p:sp>
      </p:grpSp>
      <p:grpSp>
        <p:nvGrpSpPr>
          <p:cNvPr id="15" name="Group 15"/>
          <p:cNvGrpSpPr/>
          <p:nvPr/>
        </p:nvGrpSpPr>
        <p:grpSpPr>
          <a:xfrm>
            <a:off x="2992116" y="787548"/>
            <a:ext cx="6921600" cy="1613400"/>
            <a:chOff x="0" y="0"/>
            <a:chExt cx="9228800" cy="2151200"/>
          </a:xfrm>
        </p:grpSpPr>
        <p:sp>
          <p:nvSpPr>
            <p:cNvPr id="16" name="Freeform 16"/>
            <p:cNvSpPr/>
            <p:nvPr/>
          </p:nvSpPr>
          <p:spPr>
            <a:xfrm>
              <a:off x="0" y="0"/>
              <a:ext cx="9228800" cy="2151200"/>
            </a:xfrm>
            <a:custGeom>
              <a:avLst/>
              <a:gdLst/>
              <a:ahLst/>
              <a:cxnLst/>
              <a:rect l="l" t="t" r="r" b="b"/>
              <a:pathLst>
                <a:path w="9228800" h="2151200">
                  <a:moveTo>
                    <a:pt x="0" y="0"/>
                  </a:moveTo>
                  <a:lnTo>
                    <a:pt x="9228800" y="0"/>
                  </a:lnTo>
                  <a:lnTo>
                    <a:pt x="9228800" y="2151200"/>
                  </a:lnTo>
                  <a:lnTo>
                    <a:pt x="0" y="2151200"/>
                  </a:lnTo>
                  <a:close/>
                </a:path>
              </a:pathLst>
            </a:custGeom>
          </p:spPr>
        </p:sp>
        <p:sp>
          <p:nvSpPr>
            <p:cNvPr id="17" name="TextBox 17"/>
            <p:cNvSpPr txBox="1"/>
            <p:nvPr/>
          </p:nvSpPr>
          <p:spPr>
            <a:xfrm>
              <a:off x="0" y="-28575"/>
              <a:ext cx="9228800" cy="2179775"/>
            </a:xfrm>
            <a:prstGeom prst="rect">
              <a:avLst/>
            </a:prstGeom>
          </p:spPr>
          <p:txBody>
            <a:bodyPr lIns="0" tIns="0" rIns="0" bIns="0" rtlCol="0" anchor="ctr"/>
            <a:lstStyle/>
            <a:p>
              <a:pPr>
                <a:lnSpc>
                  <a:spcPts val="3840"/>
                </a:lnSpc>
              </a:pPr>
              <a:r>
                <a:rPr lang="es-MX" sz="3200" b="1" dirty="0">
                  <a:solidFill>
                    <a:schemeClr val="bg1"/>
                  </a:solidFill>
                </a:rPr>
                <a:t>d) Fiscalización</a:t>
              </a:r>
              <a:endParaRPr lang="es-MX" sz="2800" b="1" dirty="0">
                <a:solidFill>
                  <a:schemeClr val="bg1"/>
                </a:solidFill>
              </a:endParaRPr>
            </a:p>
          </p:txBody>
        </p:sp>
      </p:grpSp>
      <p:pic>
        <p:nvPicPr>
          <p:cNvPr id="22" name="Imagen 21">
            <a:extLst>
              <a:ext uri="{FF2B5EF4-FFF2-40B4-BE49-F238E27FC236}">
                <a16:creationId xmlns:a16="http://schemas.microsoft.com/office/drawing/2014/main" id="{926E07F8-3734-B72B-04F9-D20EA35BA8FF}"/>
              </a:ext>
            </a:extLst>
          </p:cNvPr>
          <p:cNvPicPr>
            <a:picLocks noChangeAspect="1"/>
          </p:cNvPicPr>
          <p:nvPr/>
        </p:nvPicPr>
        <p:blipFill>
          <a:blip r:embed="rId4">
            <a:alphaModFix amt="13000"/>
          </a:blip>
          <a:srcRect r="15380" b="15379"/>
          <a:stretch>
            <a:fillRect/>
          </a:stretch>
        </p:blipFill>
        <p:spPr>
          <a:xfrm>
            <a:off x="50957" y="4991100"/>
            <a:ext cx="9321643" cy="5243424"/>
          </a:xfrm>
          <a:prstGeom prst="rect">
            <a:avLst/>
          </a:prstGeom>
        </p:spPr>
      </p:pic>
      <p:grpSp>
        <p:nvGrpSpPr>
          <p:cNvPr id="7" name="Group 7"/>
          <p:cNvGrpSpPr/>
          <p:nvPr/>
        </p:nvGrpSpPr>
        <p:grpSpPr>
          <a:xfrm>
            <a:off x="17500600" y="8712250"/>
            <a:ext cx="787200" cy="787200"/>
            <a:chOff x="0" y="0"/>
            <a:chExt cx="1049600" cy="1049600"/>
          </a:xfrm>
        </p:grpSpPr>
        <p:sp>
          <p:nvSpPr>
            <p:cNvPr id="8" name="Freeform 8"/>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19" name="Group 19"/>
          <p:cNvGrpSpPr/>
          <p:nvPr/>
        </p:nvGrpSpPr>
        <p:grpSpPr>
          <a:xfrm>
            <a:off x="17500800" y="8712450"/>
            <a:ext cx="787200" cy="787200"/>
            <a:chOff x="0" y="0"/>
            <a:chExt cx="1049600" cy="1049600"/>
          </a:xfrm>
        </p:grpSpPr>
        <p:sp>
          <p:nvSpPr>
            <p:cNvPr id="20" name="Freeform 20"/>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21" name="TextBox 21"/>
            <p:cNvSpPr txBox="1"/>
            <p:nvPr/>
          </p:nvSpPr>
          <p:spPr>
            <a:xfrm>
              <a:off x="0" y="-9525"/>
              <a:ext cx="1049600" cy="1059125"/>
            </a:xfrm>
            <a:prstGeom prst="rect">
              <a:avLst/>
            </a:prstGeom>
          </p:spPr>
          <p:txBody>
            <a:bodyPr lIns="0" tIns="0" rIns="0" bIns="0" rtlCol="0" anchor="ctr"/>
            <a:lstStyle/>
            <a:p>
              <a:pPr algn="ctr">
                <a:lnSpc>
                  <a:spcPts val="2879"/>
                </a:lnSpc>
              </a:pPr>
              <a:r>
                <a:rPr lang="en-US" sz="2400" b="1" dirty="0">
                  <a:solidFill>
                    <a:srgbClr val="FFFFFF"/>
                  </a:solidFill>
                  <a:latin typeface="Barlow Bold"/>
                  <a:ea typeface="Barlow Bold"/>
                  <a:cs typeface="Barlow Bold"/>
                  <a:sym typeface="Barlow Bold"/>
                </a:rPr>
                <a:t>9</a:t>
              </a:r>
            </a:p>
          </p:txBody>
        </p:sp>
      </p:grpSp>
      <p:sp>
        <p:nvSpPr>
          <p:cNvPr id="26" name="Marcador de texto 5">
            <a:extLst>
              <a:ext uri="{FF2B5EF4-FFF2-40B4-BE49-F238E27FC236}">
                <a16:creationId xmlns:a16="http://schemas.microsoft.com/office/drawing/2014/main" id="{8BF4005F-BC3F-D1AD-7105-BFEA6E54B717}"/>
              </a:ext>
            </a:extLst>
          </p:cNvPr>
          <p:cNvSpPr txBox="1">
            <a:spLocks/>
          </p:cNvSpPr>
          <p:nvPr/>
        </p:nvSpPr>
        <p:spPr>
          <a:xfrm>
            <a:off x="304800" y="2943378"/>
            <a:ext cx="9010617" cy="340057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r>
              <a:rPr lang="es-EC" sz="2000" dirty="0"/>
              <a:t>¿Cuánto dinero se </a:t>
            </a:r>
            <a:r>
              <a:rPr lang="es-EC" sz="2000" b="1" dirty="0"/>
              <a:t>recaudó </a:t>
            </a:r>
            <a:r>
              <a:rPr lang="es-EC" sz="2000" dirty="0"/>
              <a:t>del uso de espacio público otorgado para el arrendamiento de sillas, taburetes?</a:t>
            </a:r>
            <a:endParaRPr lang="en-US" sz="2000" dirty="0"/>
          </a:p>
          <a:p>
            <a:pPr lvl="1"/>
            <a:r>
              <a:rPr lang="es-EC" sz="2000" dirty="0"/>
              <a:t>¿Cuáles son los </a:t>
            </a:r>
            <a:r>
              <a:rPr lang="es-EC" sz="2000" b="1" dirty="0"/>
              <a:t>auspiciantes</a:t>
            </a:r>
            <a:r>
              <a:rPr lang="es-EC" sz="2000" dirty="0"/>
              <a:t> de este Carnaval de Guaranda 2025?</a:t>
            </a:r>
            <a:endParaRPr lang="en-US" sz="2000" dirty="0"/>
          </a:p>
          <a:p>
            <a:pPr lvl="1"/>
            <a:r>
              <a:rPr lang="es-EC" sz="2000" dirty="0"/>
              <a:t>¿Cuál fue el </a:t>
            </a:r>
            <a:r>
              <a:rPr lang="es-EC" sz="2000" b="1" dirty="0"/>
              <a:t>aporte </a:t>
            </a:r>
            <a:r>
              <a:rPr lang="es-EC" sz="2000" dirty="0"/>
              <a:t>de los auspiciantes o con qué aportaron para el Carnaval de Guaranda 2025?</a:t>
            </a:r>
            <a:endParaRPr lang="en-US" sz="2000" dirty="0"/>
          </a:p>
          <a:p>
            <a:pPr lvl="1"/>
            <a:r>
              <a:rPr lang="es-EC" sz="2000" dirty="0"/>
              <a:t>¿De cuánto fue el aporte económico de los </a:t>
            </a:r>
            <a:r>
              <a:rPr lang="es-EC" sz="2000" b="1" dirty="0"/>
              <a:t>AUSPICIANTES OFICIALES</a:t>
            </a:r>
            <a:r>
              <a:rPr lang="es-EC" sz="2000" dirty="0"/>
              <a:t> qué colaboraron para nuestra fiesta mayor del Carnaval de Guaranda 2025?</a:t>
            </a:r>
            <a:endParaRPr lang="en-US" sz="2000" dirty="0"/>
          </a:p>
          <a:p>
            <a:pPr lvl="1"/>
            <a:r>
              <a:rPr lang="es-MX" sz="2000" dirty="0"/>
              <a:t>¿Por qué se realizó un </a:t>
            </a:r>
            <a:r>
              <a:rPr lang="es-MX" sz="2000" b="1" dirty="0"/>
              <a:t>proceso extra</a:t>
            </a:r>
            <a:r>
              <a:rPr lang="es-MX" sz="2000" dirty="0"/>
              <a:t> de contratación por el valor de </a:t>
            </a:r>
            <a:r>
              <a:rPr lang="es-MX" sz="2000" b="1" dirty="0" smtClean="0"/>
              <a:t>19656,00USD</a:t>
            </a:r>
            <a:r>
              <a:rPr lang="es-MX" sz="2000" dirty="0"/>
              <a:t>?, para el tema del Carnaval de Guaranda; si el presupuesto aprobado en el Seno de Concejo Municipal fue de </a:t>
            </a:r>
            <a:r>
              <a:rPr lang="es-MX" sz="2000" b="1" dirty="0" smtClean="0"/>
              <a:t>500000,00USD.</a:t>
            </a:r>
          </a:p>
          <a:p>
            <a:pPr marL="457200" lvl="1" indent="0">
              <a:buNone/>
            </a:pPr>
            <a:endParaRPr lang="en-US" sz="2000" dirty="0"/>
          </a:p>
          <a:p>
            <a:pPr lvl="0"/>
            <a:r>
              <a:rPr lang="es-EC" sz="2400" dirty="0"/>
              <a:t>Con fecha 5 de mayo del 2025, solicité se realicen:</a:t>
            </a:r>
            <a:endParaRPr lang="en-US" sz="2400" dirty="0"/>
          </a:p>
          <a:p>
            <a:pPr lvl="1"/>
            <a:r>
              <a:rPr lang="es-EC" sz="2200" b="1" dirty="0"/>
              <a:t>ESTUDIOS EXHAUSTIVOS</a:t>
            </a:r>
            <a:r>
              <a:rPr lang="es-EC" sz="2200" dirty="0"/>
              <a:t> respecto a las instalaciones de agua potable y alcantarillado en varios sectores de la ciudad con el fin de prevenir riesgos por las presuntas y posibles </a:t>
            </a:r>
            <a:r>
              <a:rPr lang="es-EC" sz="2200" b="1" dirty="0"/>
              <a:t>FILTRACIONES DE AGUA</a:t>
            </a:r>
            <a:r>
              <a:rPr lang="es-EC" sz="2200" dirty="0"/>
              <a:t> existentes que puedan socavar y generar desastres futuros. </a:t>
            </a:r>
            <a:endParaRPr lang="en-US" sz="2200" dirty="0"/>
          </a:p>
          <a:p>
            <a:pPr lvl="1"/>
            <a:r>
              <a:rPr lang="es-EC" sz="2200" b="1" dirty="0"/>
              <a:t>GENERACIÓN, ELABORACIÓN DE CUNETAS y LIMPIEZA</a:t>
            </a:r>
            <a:r>
              <a:rPr lang="es-EC" sz="2200" dirty="0"/>
              <a:t> de las mismas porque la escases de cunetas podría ser una antesala para un desastre natural.</a:t>
            </a:r>
            <a:endParaRPr lang="en-US" sz="2200" dirty="0"/>
          </a:p>
          <a:p>
            <a:pPr marL="0" indent="0">
              <a:buNone/>
            </a:pPr>
            <a:endParaRPr lang="en-US" dirty="0"/>
          </a:p>
          <a:p>
            <a:endParaRPr lang="en-US" sz="2400" dirty="0"/>
          </a:p>
          <a:p>
            <a:endParaRPr lang="en-US" sz="2400" dirty="0"/>
          </a:p>
          <a:p>
            <a:endParaRPr lang="en-US" sz="2400" dirty="0"/>
          </a:p>
        </p:txBody>
      </p:sp>
      <p:pic>
        <p:nvPicPr>
          <p:cNvPr id="2" name="Imagen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76230" y="2400300"/>
            <a:ext cx="8867889" cy="5916544"/>
          </a:xfrm>
          <a:prstGeom prst="rect">
            <a:avLst/>
          </a:prstGeom>
        </p:spPr>
      </p:pic>
    </p:spTree>
    <p:extLst>
      <p:ext uri="{BB962C8B-B14F-4D97-AF65-F5344CB8AC3E}">
        <p14:creationId xmlns:p14="http://schemas.microsoft.com/office/powerpoint/2010/main" val="2757378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pic>
        <p:nvPicPr>
          <p:cNvPr id="26" name="Imagen 25"/>
          <p:cNvPicPr>
            <a:picLocks noChangeAspect="1"/>
          </p:cNvPicPr>
          <p:nvPr/>
        </p:nvPicPr>
        <p:blipFill rotWithShape="1">
          <a:blip r:embed="rId4" cstate="print">
            <a:extLst>
              <a:ext uri="{28A0092B-C50C-407E-A947-70E740481C1C}">
                <a14:useLocalDpi xmlns:a14="http://schemas.microsoft.com/office/drawing/2010/main" val="0"/>
              </a:ext>
            </a:extLst>
          </a:blip>
          <a:srcRect t="-2462" b="21245"/>
          <a:stretch/>
        </p:blipFill>
        <p:spPr>
          <a:xfrm>
            <a:off x="0" y="6743700"/>
            <a:ext cx="2533254" cy="3657600"/>
          </a:xfrm>
          <a:prstGeom prst="rect">
            <a:avLst/>
          </a:prstGeom>
        </p:spPr>
      </p:pic>
      <p:grpSp>
        <p:nvGrpSpPr>
          <p:cNvPr id="3" name="Group 3"/>
          <p:cNvGrpSpPr/>
          <p:nvPr/>
        </p:nvGrpSpPr>
        <p:grpSpPr>
          <a:xfrm>
            <a:off x="2542200" y="-150"/>
            <a:ext cx="15745800" cy="10287000"/>
            <a:chOff x="0" y="0"/>
            <a:chExt cx="20994400" cy="13716000"/>
          </a:xfrm>
          <a:solidFill>
            <a:srgbClr val="E3E3E3"/>
          </a:solidFill>
        </p:grpSpPr>
        <p:sp>
          <p:nvSpPr>
            <p:cNvPr id="4" name="Freeform 4"/>
            <p:cNvSpPr/>
            <p:nvPr/>
          </p:nvSpPr>
          <p:spPr>
            <a:xfrm>
              <a:off x="0" y="0"/>
              <a:ext cx="20994370" cy="13716000"/>
            </a:xfrm>
            <a:custGeom>
              <a:avLst/>
              <a:gdLst/>
              <a:ahLst/>
              <a:cxnLst/>
              <a:rect l="l" t="t" r="r" b="b"/>
              <a:pathLst>
                <a:path w="20994370" h="13716000">
                  <a:moveTo>
                    <a:pt x="0" y="0"/>
                  </a:moveTo>
                  <a:lnTo>
                    <a:pt x="20994370" y="0"/>
                  </a:lnTo>
                  <a:lnTo>
                    <a:pt x="20994370" y="13716000"/>
                  </a:lnTo>
                  <a:lnTo>
                    <a:pt x="0" y="13716000"/>
                  </a:lnTo>
                  <a:close/>
                </a:path>
              </a:pathLst>
            </a:custGeom>
            <a:grpFill/>
          </p:spPr>
        </p:sp>
      </p:grpSp>
      <p:pic>
        <p:nvPicPr>
          <p:cNvPr id="17" name="Imagen 16">
            <a:extLst>
              <a:ext uri="{FF2B5EF4-FFF2-40B4-BE49-F238E27FC236}">
                <a16:creationId xmlns:a16="http://schemas.microsoft.com/office/drawing/2014/main" id="{F853FA52-3F97-0ACD-9B40-FF7F6C3A6CFC}"/>
              </a:ext>
            </a:extLst>
          </p:cNvPr>
          <p:cNvPicPr>
            <a:picLocks noChangeAspect="1"/>
          </p:cNvPicPr>
          <p:nvPr/>
        </p:nvPicPr>
        <p:blipFill>
          <a:blip r:embed="rId5">
            <a:alphaModFix amt="13000"/>
          </a:blip>
          <a:srcRect r="15380" b="15379"/>
          <a:stretch>
            <a:fillRect/>
          </a:stretch>
        </p:blipFill>
        <p:spPr>
          <a:xfrm>
            <a:off x="2514600" y="1487494"/>
            <a:ext cx="15711301" cy="8837606"/>
          </a:xfrm>
          <a:prstGeom prst="rect">
            <a:avLst/>
          </a:prstGeom>
        </p:spPr>
      </p:pic>
      <p:grpSp>
        <p:nvGrpSpPr>
          <p:cNvPr id="5" name="Group 5"/>
          <p:cNvGrpSpPr/>
          <p:nvPr/>
        </p:nvGrpSpPr>
        <p:grpSpPr>
          <a:xfrm>
            <a:off x="17500600" y="8712250"/>
            <a:ext cx="787200" cy="787200"/>
            <a:chOff x="0" y="0"/>
            <a:chExt cx="1049600" cy="1049600"/>
          </a:xfrm>
        </p:grpSpPr>
        <p:sp>
          <p:nvSpPr>
            <p:cNvPr id="6" name="Freeform 6"/>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7" name="Group 7"/>
          <p:cNvGrpSpPr/>
          <p:nvPr/>
        </p:nvGrpSpPr>
        <p:grpSpPr>
          <a:xfrm>
            <a:off x="1755000" y="8712250"/>
            <a:ext cx="14958600" cy="787200"/>
            <a:chOff x="0" y="0"/>
            <a:chExt cx="19944800" cy="1049600"/>
          </a:xfrm>
        </p:grpSpPr>
        <p:sp>
          <p:nvSpPr>
            <p:cNvPr id="8" name="Freeform 8"/>
            <p:cNvSpPr/>
            <p:nvPr/>
          </p:nvSpPr>
          <p:spPr>
            <a:xfrm>
              <a:off x="0" y="0"/>
              <a:ext cx="19944842" cy="1049655"/>
            </a:xfrm>
            <a:custGeom>
              <a:avLst/>
              <a:gdLst/>
              <a:ahLst/>
              <a:cxnLst/>
              <a:rect l="l" t="t" r="r" b="b"/>
              <a:pathLst>
                <a:path w="19944842" h="1049655">
                  <a:moveTo>
                    <a:pt x="0" y="0"/>
                  </a:moveTo>
                  <a:lnTo>
                    <a:pt x="19944842" y="0"/>
                  </a:lnTo>
                  <a:lnTo>
                    <a:pt x="19944842" y="1049655"/>
                  </a:lnTo>
                  <a:lnTo>
                    <a:pt x="0" y="1049655"/>
                  </a:lnTo>
                  <a:close/>
                </a:path>
              </a:pathLst>
            </a:custGeom>
            <a:solidFill>
              <a:srgbClr val="E48312"/>
            </a:solidFill>
          </p:spPr>
        </p:sp>
      </p:grpSp>
      <p:grpSp>
        <p:nvGrpSpPr>
          <p:cNvPr id="9" name="Group 9"/>
          <p:cNvGrpSpPr/>
          <p:nvPr/>
        </p:nvGrpSpPr>
        <p:grpSpPr>
          <a:xfrm>
            <a:off x="15926400" y="8712250"/>
            <a:ext cx="787200" cy="787200"/>
            <a:chOff x="0" y="0"/>
            <a:chExt cx="1049600" cy="1049600"/>
          </a:xfrm>
        </p:grpSpPr>
        <p:sp>
          <p:nvSpPr>
            <p:cNvPr id="10" name="Freeform 10"/>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FFFF">
                <a:alpha val="27451"/>
              </a:srgbClr>
            </a:solidFill>
          </p:spPr>
        </p:sp>
      </p:grpSp>
      <p:grpSp>
        <p:nvGrpSpPr>
          <p:cNvPr id="11" name="Group 11"/>
          <p:cNvGrpSpPr>
            <a:grpSpLocks noChangeAspect="1"/>
          </p:cNvGrpSpPr>
          <p:nvPr/>
        </p:nvGrpSpPr>
        <p:grpSpPr>
          <a:xfrm>
            <a:off x="15906182" y="8694682"/>
            <a:ext cx="787200" cy="814678"/>
            <a:chOff x="0" y="0"/>
            <a:chExt cx="1049600" cy="1086237"/>
          </a:xfrm>
        </p:grpSpPr>
        <p:sp>
          <p:nvSpPr>
            <p:cNvPr id="12" name="Freeform 12" descr="Dibujo con letras blancas  El contenido generado por IA puede ser incorrecto."/>
            <p:cNvSpPr/>
            <p:nvPr/>
          </p:nvSpPr>
          <p:spPr>
            <a:xfrm>
              <a:off x="0" y="0"/>
              <a:ext cx="1049655" cy="1086231"/>
            </a:xfrm>
            <a:custGeom>
              <a:avLst/>
              <a:gdLst/>
              <a:ahLst/>
              <a:cxnLst/>
              <a:rect l="l" t="t" r="r" b="b"/>
              <a:pathLst>
                <a:path w="1049655" h="1086231">
                  <a:moveTo>
                    <a:pt x="0" y="0"/>
                  </a:moveTo>
                  <a:lnTo>
                    <a:pt x="1049655" y="0"/>
                  </a:lnTo>
                  <a:lnTo>
                    <a:pt x="1049655" y="1086231"/>
                  </a:lnTo>
                  <a:lnTo>
                    <a:pt x="0" y="1086231"/>
                  </a:lnTo>
                  <a:lnTo>
                    <a:pt x="0" y="0"/>
                  </a:lnTo>
                  <a:close/>
                </a:path>
              </a:pathLst>
            </a:custGeom>
            <a:blipFill>
              <a:blip r:embed="rId6"/>
              <a:stretch>
                <a:fillRect l="-350614" r="5" b="-2"/>
              </a:stretch>
            </a:blipFill>
          </p:spPr>
        </p:sp>
      </p:grpSp>
      <p:sp>
        <p:nvSpPr>
          <p:cNvPr id="13" name="TextBox 13"/>
          <p:cNvSpPr txBox="1"/>
          <p:nvPr/>
        </p:nvSpPr>
        <p:spPr>
          <a:xfrm>
            <a:off x="2165902" y="8835612"/>
            <a:ext cx="14166150" cy="487313"/>
          </a:xfrm>
          <a:prstGeom prst="rect">
            <a:avLst/>
          </a:prstGeom>
        </p:spPr>
        <p:txBody>
          <a:bodyPr lIns="0" tIns="0" rIns="0" bIns="0" rtlCol="0" anchor="t">
            <a:spAutoFit/>
          </a:bodyPr>
          <a:lstStyle/>
          <a:p>
            <a:pPr algn="l">
              <a:lnSpc>
                <a:spcPts val="3840"/>
              </a:lnSpc>
            </a:pPr>
            <a:r>
              <a:rPr lang="en-US" sz="3200" b="1" dirty="0" smtClean="0">
                <a:solidFill>
                  <a:srgbClr val="FFFFFF"/>
                </a:solidFill>
                <a:latin typeface="Barlow"/>
                <a:ea typeface="Barlow"/>
                <a:cs typeface="Barlow"/>
                <a:sym typeface="Barlow"/>
              </a:rPr>
              <a:t>INVITACIONES Y PARTICIPACIONES ACTIVAS</a:t>
            </a:r>
            <a:endParaRPr lang="en-US" sz="3200" b="1" dirty="0">
              <a:solidFill>
                <a:srgbClr val="FFFFFF"/>
              </a:solidFill>
              <a:latin typeface="Barlow"/>
              <a:ea typeface="Barlow"/>
              <a:cs typeface="Barlow"/>
              <a:sym typeface="Barlow"/>
            </a:endParaRPr>
          </a:p>
        </p:txBody>
      </p:sp>
      <p:grpSp>
        <p:nvGrpSpPr>
          <p:cNvPr id="14" name="Group 14"/>
          <p:cNvGrpSpPr/>
          <p:nvPr/>
        </p:nvGrpSpPr>
        <p:grpSpPr>
          <a:xfrm>
            <a:off x="17500800" y="8712450"/>
            <a:ext cx="787200" cy="787200"/>
            <a:chOff x="0" y="0"/>
            <a:chExt cx="1049600" cy="1049600"/>
          </a:xfrm>
        </p:grpSpPr>
        <p:sp>
          <p:nvSpPr>
            <p:cNvPr id="15" name="Freeform 15"/>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16" name="TextBox 16"/>
            <p:cNvSpPr txBox="1"/>
            <p:nvPr/>
          </p:nvSpPr>
          <p:spPr>
            <a:xfrm>
              <a:off x="0" y="-9525"/>
              <a:ext cx="1049600" cy="1059125"/>
            </a:xfrm>
            <a:prstGeom prst="rect">
              <a:avLst/>
            </a:prstGeom>
          </p:spPr>
          <p:txBody>
            <a:bodyPr lIns="0" tIns="0" rIns="0" bIns="0" rtlCol="0" anchor="ctr"/>
            <a:lstStyle/>
            <a:p>
              <a:pPr algn="ctr">
                <a:lnSpc>
                  <a:spcPts val="2879"/>
                </a:lnSpc>
              </a:pPr>
              <a:r>
                <a:rPr lang="en-US" sz="2400" b="1" dirty="0">
                  <a:solidFill>
                    <a:srgbClr val="FFFFFF"/>
                  </a:solidFill>
                  <a:latin typeface="Barlow Bold"/>
                  <a:ea typeface="Barlow Bold"/>
                  <a:cs typeface="Barlow Bold"/>
                  <a:sym typeface="Barlow Bold"/>
                </a:rPr>
                <a:t>10</a:t>
              </a:r>
            </a:p>
          </p:txBody>
        </p:sp>
      </p:grpSp>
      <p:sp>
        <p:nvSpPr>
          <p:cNvPr id="18" name="Marcador de texto 5">
            <a:extLst>
              <a:ext uri="{FF2B5EF4-FFF2-40B4-BE49-F238E27FC236}">
                <a16:creationId xmlns:a16="http://schemas.microsoft.com/office/drawing/2014/main" id="{8BF4005F-BC3F-D1AD-7105-BFEA6E54B717}"/>
              </a:ext>
            </a:extLst>
          </p:cNvPr>
          <p:cNvSpPr txBox="1">
            <a:spLocks/>
          </p:cNvSpPr>
          <p:nvPr/>
        </p:nvSpPr>
        <p:spPr>
          <a:xfrm>
            <a:off x="2576699" y="397284"/>
            <a:ext cx="15635101" cy="809901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es-EC" sz="2400" dirty="0" smtClean="0"/>
              <a:t>Con </a:t>
            </a:r>
            <a:r>
              <a:rPr lang="es-EC" sz="2400" dirty="0"/>
              <a:t>fecha 10 de junio del 2025, solicité se un informe de avance y cumplimiento del </a:t>
            </a:r>
            <a:r>
              <a:rPr lang="es-EC" sz="2400" b="1" dirty="0"/>
              <a:t>POA</a:t>
            </a:r>
            <a:r>
              <a:rPr lang="es-EC" sz="2400" dirty="0"/>
              <a:t> por áreas / direcciones, establecido y aprobado en el presupuesto 2025, y el avance y desarrollo de los proyectos de arrastre desde el inicio de la administración.</a:t>
            </a:r>
            <a:endParaRPr lang="en-US" sz="2400" dirty="0"/>
          </a:p>
          <a:p>
            <a:endParaRPr lang="en-US" sz="2400" dirty="0"/>
          </a:p>
          <a:p>
            <a:pPr lvl="0"/>
            <a:r>
              <a:rPr lang="es-EC" sz="2400" dirty="0"/>
              <a:t>Con fecha 20 de junio del 2025, comparezco en calidad de Concejal del cantón Guaranda, solicité información detallada respecto al proceso de ENTREGA DE LAS </a:t>
            </a:r>
            <a:r>
              <a:rPr lang="es-EC" sz="2400" b="1" dirty="0"/>
              <a:t>BECAS</a:t>
            </a:r>
            <a:r>
              <a:rPr lang="es-EC" sz="2400" dirty="0"/>
              <a:t>, en esta administración 2023 - 2027.</a:t>
            </a:r>
            <a:endParaRPr lang="en-US" sz="2400" dirty="0"/>
          </a:p>
          <a:p>
            <a:pPr marL="0" indent="0">
              <a:buNone/>
            </a:pPr>
            <a:r>
              <a:rPr lang="es-EC" sz="2400" dirty="0"/>
              <a:t> </a:t>
            </a:r>
            <a:endParaRPr lang="en-US" sz="2400" dirty="0"/>
          </a:p>
          <a:p>
            <a:pPr lvl="0"/>
            <a:r>
              <a:rPr lang="es-EC" sz="2400" dirty="0"/>
              <a:t>Con fecha 20 de junio del 2025, solicité información detallada respecto al proceso de adquisición de los terrenos para:</a:t>
            </a:r>
            <a:endParaRPr lang="en-US" sz="2400" dirty="0"/>
          </a:p>
          <a:p>
            <a:pPr lvl="1"/>
            <a:r>
              <a:rPr lang="es-EC" sz="2000" b="1" dirty="0" smtClean="0"/>
              <a:t>LA PLAZA DE ANIMALES</a:t>
            </a:r>
            <a:endParaRPr lang="en-US" sz="2000" dirty="0" smtClean="0"/>
          </a:p>
          <a:p>
            <a:pPr lvl="1"/>
            <a:r>
              <a:rPr lang="es-EC" sz="2000" b="1" dirty="0" smtClean="0"/>
              <a:t>EL CAMAL MUNICIPAL</a:t>
            </a:r>
          </a:p>
          <a:p>
            <a:pPr marL="457200" lvl="1" indent="0">
              <a:buNone/>
            </a:pPr>
            <a:endParaRPr lang="en-US" sz="2000" dirty="0" smtClean="0"/>
          </a:p>
          <a:p>
            <a:pPr lvl="0"/>
            <a:r>
              <a:rPr lang="es-EC" sz="2400" dirty="0"/>
              <a:t>Con fecha 24 de julio del 2025, solicité información detallada y realice una visita urgente al Barrio Fausto </a:t>
            </a:r>
            <a:r>
              <a:rPr lang="es-EC" sz="2400" dirty="0" err="1"/>
              <a:t>Bazante</a:t>
            </a:r>
            <a:r>
              <a:rPr lang="es-EC" sz="2400" dirty="0"/>
              <a:t>, con el fin de realizar un análisis técnico y de riesgo correspondiente, que permita continuar con el procedimiento que técnicamente amerite, respecto a la denuncia establecida sobre la </a:t>
            </a:r>
            <a:r>
              <a:rPr lang="es-EC" sz="2400" b="1" dirty="0"/>
              <a:t>filtración de agua</a:t>
            </a:r>
            <a:r>
              <a:rPr lang="es-EC" sz="2400" dirty="0"/>
              <a:t> de los tanques ubicados en el sector</a:t>
            </a:r>
            <a:r>
              <a:rPr lang="es-EC" sz="2400" dirty="0" smtClean="0"/>
              <a:t>.</a:t>
            </a:r>
          </a:p>
          <a:p>
            <a:pPr lvl="0"/>
            <a:endParaRPr lang="es-EC" sz="2400" dirty="0" smtClean="0"/>
          </a:p>
          <a:p>
            <a:pPr lvl="0"/>
            <a:r>
              <a:rPr lang="es-EC" sz="2400" dirty="0" smtClean="0"/>
              <a:t>Con </a:t>
            </a:r>
            <a:r>
              <a:rPr lang="es-EC" sz="2400" dirty="0"/>
              <a:t>fecha 29 de julio del 2025, solicité una explicación del:</a:t>
            </a:r>
            <a:endParaRPr lang="en-US" sz="2400" dirty="0"/>
          </a:p>
          <a:p>
            <a:pPr lvl="1"/>
            <a:r>
              <a:rPr lang="es-EC" sz="2000" dirty="0"/>
              <a:t>¿POR QUÉ NO SE HA REALIZADO aún las ticketeras para el </a:t>
            </a:r>
            <a:r>
              <a:rPr lang="es-EC" sz="2000" b="1" dirty="0"/>
              <a:t>expendio y correcto manejo</a:t>
            </a:r>
            <a:r>
              <a:rPr lang="es-EC" sz="2000" dirty="0"/>
              <a:t> de productos del VIVERO DEL GOBIERNO AUTÓNOMO DESCENTRALIZADO DEL CANTÓN GUARANDA?. Ya que, la solicitud la establecí previo a la aprobación del Reglamento del Vivero (APROBADO EL 8 DE ABRIL DEL 2025.</a:t>
            </a:r>
            <a:endParaRPr lang="en-US" sz="2000" dirty="0"/>
          </a:p>
          <a:p>
            <a:pPr marL="0" lvl="0" indent="0">
              <a:buNone/>
            </a:pPr>
            <a:r>
              <a:rPr lang="es-EC" sz="2400" dirty="0" smtClean="0"/>
              <a:t> </a:t>
            </a:r>
            <a:endParaRPr lang="en-US" sz="2400" dirty="0"/>
          </a:p>
          <a:p>
            <a:pPr marL="0" indent="0">
              <a:buNone/>
            </a:pPr>
            <a:endParaRPr lang="es-MX" sz="2200" dirty="0" smtClean="0">
              <a:solidFill>
                <a:schemeClr val="tx2">
                  <a:lumMod val="25000"/>
                </a:schemeClr>
              </a:solidFill>
            </a:endParaRPr>
          </a:p>
          <a:p>
            <a:pPr marL="171450" indent="-171450"/>
            <a:endParaRPr lang="en-US" sz="2200" dirty="0">
              <a:solidFill>
                <a:schemeClr val="tx2">
                  <a:lumMod val="25000"/>
                </a:schemeClr>
              </a:solidFill>
            </a:endParaRPr>
          </a:p>
        </p:txBody>
      </p:sp>
      <p:pic>
        <p:nvPicPr>
          <p:cNvPr id="20" name="Imagen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76" y="-24545"/>
            <a:ext cx="2559446" cy="3801107"/>
          </a:xfrm>
          <a:prstGeom prst="rect">
            <a:avLst/>
          </a:prstGeom>
        </p:spPr>
      </p:pic>
      <p:pic>
        <p:nvPicPr>
          <p:cNvPr id="25" name="Imagen 24"/>
          <p:cNvPicPr>
            <a:picLocks noChangeAspect="1"/>
          </p:cNvPicPr>
          <p:nvPr/>
        </p:nvPicPr>
        <p:blipFill rotWithShape="1">
          <a:blip r:embed="rId8" cstate="print">
            <a:extLst>
              <a:ext uri="{28A0092B-C50C-407E-A947-70E740481C1C}">
                <a14:useLocalDpi xmlns:a14="http://schemas.microsoft.com/office/drawing/2010/main" val="0"/>
              </a:ext>
            </a:extLst>
          </a:blip>
          <a:srcRect b="27983"/>
          <a:stretch/>
        </p:blipFill>
        <p:spPr>
          <a:xfrm>
            <a:off x="-10218" y="3619500"/>
            <a:ext cx="2559200" cy="3276599"/>
          </a:xfrm>
          <a:prstGeom prst="rect">
            <a:avLst/>
          </a:prstGeom>
        </p:spPr>
      </p:pic>
    </p:spTree>
    <p:extLst>
      <p:ext uri="{BB962C8B-B14F-4D97-AF65-F5344CB8AC3E}">
        <p14:creationId xmlns:p14="http://schemas.microsoft.com/office/powerpoint/2010/main" val="17518225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grpSp>
        <p:nvGrpSpPr>
          <p:cNvPr id="3" name="Group 3"/>
          <p:cNvGrpSpPr/>
          <p:nvPr/>
        </p:nvGrpSpPr>
        <p:grpSpPr>
          <a:xfrm>
            <a:off x="2542200" y="-150"/>
            <a:ext cx="15745800" cy="10287000"/>
            <a:chOff x="0" y="0"/>
            <a:chExt cx="20994400" cy="13716000"/>
          </a:xfrm>
          <a:solidFill>
            <a:srgbClr val="E3E3E3"/>
          </a:solidFill>
        </p:grpSpPr>
        <p:sp>
          <p:nvSpPr>
            <p:cNvPr id="4" name="Freeform 4"/>
            <p:cNvSpPr/>
            <p:nvPr/>
          </p:nvSpPr>
          <p:spPr>
            <a:xfrm>
              <a:off x="0" y="0"/>
              <a:ext cx="20994370" cy="13716000"/>
            </a:xfrm>
            <a:custGeom>
              <a:avLst/>
              <a:gdLst/>
              <a:ahLst/>
              <a:cxnLst/>
              <a:rect l="l" t="t" r="r" b="b"/>
              <a:pathLst>
                <a:path w="20994370" h="13716000">
                  <a:moveTo>
                    <a:pt x="0" y="0"/>
                  </a:moveTo>
                  <a:lnTo>
                    <a:pt x="20994370" y="0"/>
                  </a:lnTo>
                  <a:lnTo>
                    <a:pt x="20994370" y="13716000"/>
                  </a:lnTo>
                  <a:lnTo>
                    <a:pt x="0" y="13716000"/>
                  </a:lnTo>
                  <a:close/>
                </a:path>
              </a:pathLst>
            </a:custGeom>
            <a:grpFill/>
          </p:spPr>
        </p:sp>
      </p:grpSp>
      <p:pic>
        <p:nvPicPr>
          <p:cNvPr id="17" name="Imagen 16">
            <a:extLst>
              <a:ext uri="{FF2B5EF4-FFF2-40B4-BE49-F238E27FC236}">
                <a16:creationId xmlns:a16="http://schemas.microsoft.com/office/drawing/2014/main" id="{F853FA52-3F97-0ACD-9B40-FF7F6C3A6CFC}"/>
              </a:ext>
            </a:extLst>
          </p:cNvPr>
          <p:cNvPicPr>
            <a:picLocks noChangeAspect="1"/>
          </p:cNvPicPr>
          <p:nvPr/>
        </p:nvPicPr>
        <p:blipFill>
          <a:blip r:embed="rId4">
            <a:alphaModFix amt="13000"/>
          </a:blip>
          <a:srcRect r="15380" b="15379"/>
          <a:stretch>
            <a:fillRect/>
          </a:stretch>
        </p:blipFill>
        <p:spPr>
          <a:xfrm>
            <a:off x="2514600" y="1487494"/>
            <a:ext cx="15711301" cy="8837606"/>
          </a:xfrm>
          <a:prstGeom prst="rect">
            <a:avLst/>
          </a:prstGeom>
        </p:spPr>
      </p:pic>
      <p:grpSp>
        <p:nvGrpSpPr>
          <p:cNvPr id="5" name="Group 5"/>
          <p:cNvGrpSpPr/>
          <p:nvPr/>
        </p:nvGrpSpPr>
        <p:grpSpPr>
          <a:xfrm>
            <a:off x="17500600" y="8712250"/>
            <a:ext cx="787200" cy="787200"/>
            <a:chOff x="0" y="0"/>
            <a:chExt cx="1049600" cy="1049600"/>
          </a:xfrm>
        </p:grpSpPr>
        <p:sp>
          <p:nvSpPr>
            <p:cNvPr id="6" name="Freeform 6"/>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7" name="Group 7"/>
          <p:cNvGrpSpPr/>
          <p:nvPr/>
        </p:nvGrpSpPr>
        <p:grpSpPr>
          <a:xfrm>
            <a:off x="1755000" y="8712250"/>
            <a:ext cx="14958600" cy="787200"/>
            <a:chOff x="0" y="0"/>
            <a:chExt cx="19944800" cy="1049600"/>
          </a:xfrm>
        </p:grpSpPr>
        <p:sp>
          <p:nvSpPr>
            <p:cNvPr id="8" name="Freeform 8"/>
            <p:cNvSpPr/>
            <p:nvPr/>
          </p:nvSpPr>
          <p:spPr>
            <a:xfrm>
              <a:off x="0" y="0"/>
              <a:ext cx="19944842" cy="1049655"/>
            </a:xfrm>
            <a:custGeom>
              <a:avLst/>
              <a:gdLst/>
              <a:ahLst/>
              <a:cxnLst/>
              <a:rect l="l" t="t" r="r" b="b"/>
              <a:pathLst>
                <a:path w="19944842" h="1049655">
                  <a:moveTo>
                    <a:pt x="0" y="0"/>
                  </a:moveTo>
                  <a:lnTo>
                    <a:pt x="19944842" y="0"/>
                  </a:lnTo>
                  <a:lnTo>
                    <a:pt x="19944842" y="1049655"/>
                  </a:lnTo>
                  <a:lnTo>
                    <a:pt x="0" y="1049655"/>
                  </a:lnTo>
                  <a:close/>
                </a:path>
              </a:pathLst>
            </a:custGeom>
            <a:solidFill>
              <a:srgbClr val="E48312"/>
            </a:solidFill>
          </p:spPr>
        </p:sp>
      </p:grpSp>
      <p:grpSp>
        <p:nvGrpSpPr>
          <p:cNvPr id="9" name="Group 9"/>
          <p:cNvGrpSpPr/>
          <p:nvPr/>
        </p:nvGrpSpPr>
        <p:grpSpPr>
          <a:xfrm>
            <a:off x="15926400" y="8712250"/>
            <a:ext cx="787200" cy="787200"/>
            <a:chOff x="0" y="0"/>
            <a:chExt cx="1049600" cy="1049600"/>
          </a:xfrm>
        </p:grpSpPr>
        <p:sp>
          <p:nvSpPr>
            <p:cNvPr id="10" name="Freeform 10"/>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FFFF">
                <a:alpha val="27451"/>
              </a:srgbClr>
            </a:solidFill>
          </p:spPr>
        </p:sp>
      </p:grpSp>
      <p:grpSp>
        <p:nvGrpSpPr>
          <p:cNvPr id="11" name="Group 11"/>
          <p:cNvGrpSpPr>
            <a:grpSpLocks noChangeAspect="1"/>
          </p:cNvGrpSpPr>
          <p:nvPr/>
        </p:nvGrpSpPr>
        <p:grpSpPr>
          <a:xfrm>
            <a:off x="15906182" y="8694682"/>
            <a:ext cx="787200" cy="814678"/>
            <a:chOff x="0" y="0"/>
            <a:chExt cx="1049600" cy="1086237"/>
          </a:xfrm>
        </p:grpSpPr>
        <p:sp>
          <p:nvSpPr>
            <p:cNvPr id="12" name="Freeform 12" descr="Dibujo con letras blancas  El contenido generado por IA puede ser incorrecto."/>
            <p:cNvSpPr/>
            <p:nvPr/>
          </p:nvSpPr>
          <p:spPr>
            <a:xfrm>
              <a:off x="0" y="0"/>
              <a:ext cx="1049655" cy="1086231"/>
            </a:xfrm>
            <a:custGeom>
              <a:avLst/>
              <a:gdLst/>
              <a:ahLst/>
              <a:cxnLst/>
              <a:rect l="l" t="t" r="r" b="b"/>
              <a:pathLst>
                <a:path w="1049655" h="1086231">
                  <a:moveTo>
                    <a:pt x="0" y="0"/>
                  </a:moveTo>
                  <a:lnTo>
                    <a:pt x="1049655" y="0"/>
                  </a:lnTo>
                  <a:lnTo>
                    <a:pt x="1049655" y="1086231"/>
                  </a:lnTo>
                  <a:lnTo>
                    <a:pt x="0" y="1086231"/>
                  </a:lnTo>
                  <a:lnTo>
                    <a:pt x="0" y="0"/>
                  </a:lnTo>
                  <a:close/>
                </a:path>
              </a:pathLst>
            </a:custGeom>
            <a:blipFill>
              <a:blip r:embed="rId5"/>
              <a:stretch>
                <a:fillRect l="-350614" r="5" b="-2"/>
              </a:stretch>
            </a:blipFill>
          </p:spPr>
        </p:sp>
      </p:grpSp>
      <p:sp>
        <p:nvSpPr>
          <p:cNvPr id="13" name="TextBox 13"/>
          <p:cNvSpPr txBox="1"/>
          <p:nvPr/>
        </p:nvSpPr>
        <p:spPr>
          <a:xfrm>
            <a:off x="2165902" y="8835612"/>
            <a:ext cx="14166150" cy="487313"/>
          </a:xfrm>
          <a:prstGeom prst="rect">
            <a:avLst/>
          </a:prstGeom>
        </p:spPr>
        <p:txBody>
          <a:bodyPr lIns="0" tIns="0" rIns="0" bIns="0" rtlCol="0" anchor="t">
            <a:spAutoFit/>
          </a:bodyPr>
          <a:lstStyle/>
          <a:p>
            <a:pPr algn="l">
              <a:lnSpc>
                <a:spcPts val="3840"/>
              </a:lnSpc>
            </a:pPr>
            <a:r>
              <a:rPr lang="en-US" sz="3200" b="1" dirty="0" smtClean="0">
                <a:solidFill>
                  <a:srgbClr val="FFFFFF"/>
                </a:solidFill>
                <a:latin typeface="Barlow"/>
                <a:ea typeface="Barlow"/>
                <a:cs typeface="Barlow"/>
                <a:sym typeface="Barlow"/>
              </a:rPr>
              <a:t>INVITACIONES Y PARTICIPACIONES ACTIVAS</a:t>
            </a:r>
            <a:endParaRPr lang="en-US" sz="3200" b="1" dirty="0">
              <a:solidFill>
                <a:srgbClr val="FFFFFF"/>
              </a:solidFill>
              <a:latin typeface="Barlow"/>
              <a:ea typeface="Barlow"/>
              <a:cs typeface="Barlow"/>
              <a:sym typeface="Barlow"/>
            </a:endParaRPr>
          </a:p>
        </p:txBody>
      </p:sp>
      <p:grpSp>
        <p:nvGrpSpPr>
          <p:cNvPr id="14" name="Group 14"/>
          <p:cNvGrpSpPr/>
          <p:nvPr/>
        </p:nvGrpSpPr>
        <p:grpSpPr>
          <a:xfrm>
            <a:off x="17500800" y="8712450"/>
            <a:ext cx="787200" cy="787200"/>
            <a:chOff x="0" y="0"/>
            <a:chExt cx="1049600" cy="1049600"/>
          </a:xfrm>
        </p:grpSpPr>
        <p:sp>
          <p:nvSpPr>
            <p:cNvPr id="15" name="Freeform 15"/>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16" name="TextBox 16"/>
            <p:cNvSpPr txBox="1"/>
            <p:nvPr/>
          </p:nvSpPr>
          <p:spPr>
            <a:xfrm>
              <a:off x="0" y="-9525"/>
              <a:ext cx="1049600" cy="1059125"/>
            </a:xfrm>
            <a:prstGeom prst="rect">
              <a:avLst/>
            </a:prstGeom>
          </p:spPr>
          <p:txBody>
            <a:bodyPr lIns="0" tIns="0" rIns="0" bIns="0" rtlCol="0" anchor="ctr"/>
            <a:lstStyle/>
            <a:p>
              <a:pPr algn="ctr">
                <a:lnSpc>
                  <a:spcPts val="2879"/>
                </a:lnSpc>
              </a:pPr>
              <a:r>
                <a:rPr lang="en-US" sz="2400" b="1" dirty="0">
                  <a:solidFill>
                    <a:srgbClr val="FFFFFF"/>
                  </a:solidFill>
                  <a:latin typeface="Barlow Bold"/>
                  <a:ea typeface="Barlow Bold"/>
                  <a:cs typeface="Barlow Bold"/>
                  <a:sym typeface="Barlow Bold"/>
                </a:rPr>
                <a:t>10</a:t>
              </a:r>
            </a:p>
          </p:txBody>
        </p:sp>
      </p:grpSp>
      <p:sp>
        <p:nvSpPr>
          <p:cNvPr id="18" name="Marcador de texto 5">
            <a:extLst>
              <a:ext uri="{FF2B5EF4-FFF2-40B4-BE49-F238E27FC236}">
                <a16:creationId xmlns:a16="http://schemas.microsoft.com/office/drawing/2014/main" id="{8BF4005F-BC3F-D1AD-7105-BFEA6E54B717}"/>
              </a:ext>
            </a:extLst>
          </p:cNvPr>
          <p:cNvSpPr txBox="1">
            <a:spLocks/>
          </p:cNvSpPr>
          <p:nvPr/>
        </p:nvSpPr>
        <p:spPr>
          <a:xfrm>
            <a:off x="2895600" y="397284"/>
            <a:ext cx="15163800" cy="809901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es-MX" sz="2400" dirty="0" smtClean="0"/>
              <a:t>Con </a:t>
            </a:r>
            <a:r>
              <a:rPr lang="es-MX" sz="2400" dirty="0"/>
              <a:t>fecha 15 de agosto del 2025, solicité información respecto al </a:t>
            </a:r>
            <a:r>
              <a:rPr lang="es-MX" sz="2400" b="1" dirty="0"/>
              <a:t>proceso de socialización</a:t>
            </a:r>
            <a:r>
              <a:rPr lang="es-MX" sz="2400" dirty="0"/>
              <a:t> de la ORDENANZA PARA LA PLANIFICACIÓN, REGULACIÓN Y CONTROL DE LA VÍA PÚBLICA Y ESPACIO PÚBLICO DEL CANTÓN GUARANDA aprobada.</a:t>
            </a:r>
            <a:endParaRPr lang="en-US" sz="2400" dirty="0"/>
          </a:p>
          <a:p>
            <a:pPr lvl="1"/>
            <a:r>
              <a:rPr lang="es-MX" sz="2000" dirty="0" smtClean="0"/>
              <a:t>¿</a:t>
            </a:r>
            <a:r>
              <a:rPr lang="es-MX" sz="2000" dirty="0"/>
              <a:t>Qué soluciones se han establecido para los vendedores informales y ambulantes? Sabiendo que en la ordenanza de los mercados existe la posibilidad de los espacios transitorios.</a:t>
            </a:r>
            <a:endParaRPr lang="en-US" sz="2000" dirty="0"/>
          </a:p>
          <a:p>
            <a:pPr lvl="1"/>
            <a:r>
              <a:rPr lang="es-MX" sz="2000" dirty="0"/>
              <a:t>¿Cómo se </a:t>
            </a:r>
            <a:r>
              <a:rPr lang="es-MX" sz="2000" b="1" dirty="0"/>
              <a:t>determinó el diseño de las estructuras</a:t>
            </a:r>
            <a:r>
              <a:rPr lang="es-MX" sz="2000" dirty="0"/>
              <a:t> colocadas para los emprendedores en el parque Montufar y en la Plaza del Carnaval? ¿Bajo qué parámetros? ¿Cuáles son los estudios previamente realizados?</a:t>
            </a:r>
            <a:endParaRPr lang="en-US" sz="2000" dirty="0"/>
          </a:p>
          <a:p>
            <a:pPr lvl="1"/>
            <a:r>
              <a:rPr lang="es-MX" sz="2000" dirty="0"/>
              <a:t>¿Esto abastece para todos/as quienes se encuentran vendiendo de forma informal o ambulante fuera de las instituciones educativas? </a:t>
            </a:r>
            <a:r>
              <a:rPr lang="es-MX" sz="2000" dirty="0" err="1"/>
              <a:t>ó</a:t>
            </a:r>
            <a:r>
              <a:rPr lang="es-MX" sz="2000" dirty="0"/>
              <a:t> ¿En dónde se pretende colocar al resto de vendedores/as informales y ambulantes que se colocan en varios espacios a nivel cantonal?.</a:t>
            </a:r>
            <a:endParaRPr lang="en-US" sz="2000" dirty="0"/>
          </a:p>
          <a:p>
            <a:pPr lvl="1"/>
            <a:r>
              <a:rPr lang="es-MX" sz="2000" dirty="0"/>
              <a:t>Se me haga llegar los respaldos de las socializaciones establecidas a la sociedad y a los involucrados/as directos/as respecto de la ordenanza en mención, ya que se están realizando acciones en base a la ordenanza aprobada</a:t>
            </a:r>
            <a:r>
              <a:rPr lang="es-MX" sz="2000" dirty="0" smtClean="0"/>
              <a:t>.</a:t>
            </a:r>
          </a:p>
          <a:p>
            <a:pPr lvl="1"/>
            <a:endParaRPr lang="es-MX" sz="2000" dirty="0" smtClean="0"/>
          </a:p>
          <a:p>
            <a:pPr lvl="0"/>
            <a:r>
              <a:rPr lang="es-EC" sz="2400" dirty="0"/>
              <a:t>Con fecha 4 de septiembre del 2025, los vendedores del parque Montufar, </a:t>
            </a:r>
            <a:r>
              <a:rPr lang="es-EC" sz="2400" i="1" dirty="0"/>
              <a:t>solicitar la reubicación y remodelación de los Kioscos </a:t>
            </a:r>
            <a:endParaRPr lang="en-US" sz="2400" dirty="0"/>
          </a:p>
          <a:p>
            <a:pPr lvl="1"/>
            <a:r>
              <a:rPr lang="es-EC" sz="2000" dirty="0" smtClean="0"/>
              <a:t>Los estudios previos establecidos para el diseño y ubicación de estos </a:t>
            </a:r>
            <a:r>
              <a:rPr lang="es-EC" sz="2000" dirty="0" err="1" smtClean="0"/>
              <a:t>kioskos</a:t>
            </a:r>
            <a:r>
              <a:rPr lang="es-EC" sz="2000" dirty="0" smtClean="0"/>
              <a:t> elaborados por el GADCG para estos fines (vendedores/as informales).</a:t>
            </a:r>
            <a:endParaRPr lang="en-US" sz="2000" dirty="0" smtClean="0"/>
          </a:p>
          <a:p>
            <a:pPr lvl="1"/>
            <a:r>
              <a:rPr lang="es-EC" sz="2000" dirty="0" smtClean="0"/>
              <a:t>El análisis costo-beneficio de este proyecto establecido (</a:t>
            </a:r>
            <a:r>
              <a:rPr lang="es-EC" sz="2000" dirty="0" err="1" smtClean="0"/>
              <a:t>kioskos</a:t>
            </a:r>
            <a:r>
              <a:rPr lang="es-EC" sz="2000" dirty="0" smtClean="0"/>
              <a:t>) para los vendedores/as, ya que los vendedores/as manifiestan es su medio y sustento de vida.</a:t>
            </a:r>
          </a:p>
          <a:p>
            <a:pPr marL="457200" lvl="1" indent="0">
              <a:buNone/>
            </a:pPr>
            <a:endParaRPr lang="en-US" sz="2000" dirty="0" smtClean="0"/>
          </a:p>
          <a:p>
            <a:pPr lvl="0"/>
            <a:r>
              <a:rPr lang="es-EC" sz="2400" dirty="0" smtClean="0"/>
              <a:t>Con </a:t>
            </a:r>
            <a:r>
              <a:rPr lang="es-EC" sz="2400" dirty="0"/>
              <a:t>fecha 25 de septiembre del 2025, solicité información con los respaldos de la documentación correspondiente</a:t>
            </a:r>
            <a:r>
              <a:rPr lang="es-EC" sz="2400" dirty="0" smtClean="0"/>
              <a:t>:</a:t>
            </a:r>
            <a:endParaRPr lang="en-US" sz="2400" dirty="0"/>
          </a:p>
          <a:p>
            <a:pPr lvl="1"/>
            <a:r>
              <a:rPr lang="es-EC" sz="2000" dirty="0" smtClean="0"/>
              <a:t>¿</a:t>
            </a:r>
            <a:r>
              <a:rPr lang="es-EC" sz="2000" dirty="0"/>
              <a:t>En </a:t>
            </a:r>
            <a:r>
              <a:rPr lang="es-EC" sz="2000" b="1" dirty="0"/>
              <a:t>base a qué normativa legal</a:t>
            </a:r>
            <a:r>
              <a:rPr lang="es-EC" sz="2000" dirty="0"/>
              <a:t> vigente se está estableciendo un </a:t>
            </a:r>
            <a:r>
              <a:rPr lang="es-EC" sz="2000" b="1" dirty="0"/>
              <a:t>valor de cobro</a:t>
            </a:r>
            <a:r>
              <a:rPr lang="es-EC" sz="2000" dirty="0"/>
              <a:t> para las carreras realizadas por el GADCG?</a:t>
            </a:r>
            <a:endParaRPr lang="en-US" sz="2000" dirty="0"/>
          </a:p>
          <a:p>
            <a:pPr lvl="1"/>
            <a:r>
              <a:rPr lang="es-EC" sz="2000" dirty="0"/>
              <a:t>Los cobros que se están realizando ¿En qué arca fiscal municipal se están depositando estos valores?; y,</a:t>
            </a:r>
            <a:endParaRPr lang="en-US" sz="2000" dirty="0"/>
          </a:p>
          <a:p>
            <a:pPr lvl="1"/>
            <a:r>
              <a:rPr lang="es-EC" sz="2000" dirty="0"/>
              <a:t>¿En qué se invierten a posterior estos valores?, ¿Cómo se está manejando este dinero?</a:t>
            </a:r>
            <a:endParaRPr lang="en-US" sz="2000" dirty="0"/>
          </a:p>
          <a:p>
            <a:pPr marL="171450" indent="-171450"/>
            <a:endParaRPr lang="en-US" sz="2200" dirty="0">
              <a:solidFill>
                <a:schemeClr val="tx2">
                  <a:lumMod val="25000"/>
                </a:schemeClr>
              </a:solidFill>
            </a:endParaRPr>
          </a:p>
        </p:txBody>
      </p:sp>
      <p:pic>
        <p:nvPicPr>
          <p:cNvPr id="19" name="Imagen 18"/>
          <p:cNvPicPr/>
          <p:nvPr/>
        </p:nvPicPr>
        <p:blipFill rotWithShape="1">
          <a:blip r:embed="rId6">
            <a:extLst>
              <a:ext uri="{28A0092B-C50C-407E-A947-70E740481C1C}">
                <a14:useLocalDpi xmlns:a14="http://schemas.microsoft.com/office/drawing/2010/main" val="0"/>
              </a:ext>
            </a:extLst>
          </a:blip>
          <a:srcRect l="54058" t="31605" r="32832" b="22241"/>
          <a:stretch/>
        </p:blipFill>
        <p:spPr bwMode="auto">
          <a:xfrm>
            <a:off x="0" y="3299604"/>
            <a:ext cx="2845865" cy="5291946"/>
          </a:xfrm>
          <a:prstGeom prst="rect">
            <a:avLst/>
          </a:prstGeom>
          <a:ln>
            <a:noFill/>
          </a:ln>
          <a:extLst>
            <a:ext uri="{53640926-AAD7-44D8-BBD7-CCE9431645EC}">
              <a14:shadowObscured xmlns:a14="http://schemas.microsoft.com/office/drawing/2010/main"/>
            </a:ext>
          </a:extLst>
        </p:spPr>
      </p:pic>
      <p:sp>
        <p:nvSpPr>
          <p:cNvPr id="20" name="Menos 19"/>
          <p:cNvSpPr/>
          <p:nvPr/>
        </p:nvSpPr>
        <p:spPr>
          <a:xfrm>
            <a:off x="73800" y="7353300"/>
            <a:ext cx="1602600" cy="30480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Menos 20"/>
          <p:cNvSpPr/>
          <p:nvPr/>
        </p:nvSpPr>
        <p:spPr>
          <a:xfrm>
            <a:off x="169718" y="8139282"/>
            <a:ext cx="1602600" cy="30480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83456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10870" y="0"/>
            <a:ext cx="18298870" cy="10287000"/>
            <a:chOff x="0" y="0"/>
            <a:chExt cx="12192000" cy="13716000"/>
          </a:xfrm>
          <a:solidFill>
            <a:srgbClr val="E3E3E3"/>
          </a:solidFill>
        </p:grpSpPr>
        <p:sp>
          <p:nvSpPr>
            <p:cNvPr id="6" name="Freeform 6"/>
            <p:cNvSpPr/>
            <p:nvPr/>
          </p:nvSpPr>
          <p:spPr>
            <a:xfrm>
              <a:off x="0" y="0"/>
              <a:ext cx="12192000" cy="13716000"/>
            </a:xfrm>
            <a:custGeom>
              <a:avLst/>
              <a:gdLst/>
              <a:ahLst/>
              <a:cxnLst/>
              <a:rect l="l" t="t" r="r" b="b"/>
              <a:pathLst>
                <a:path w="12192000" h="13716000">
                  <a:moveTo>
                    <a:pt x="0" y="0"/>
                  </a:moveTo>
                  <a:lnTo>
                    <a:pt x="12192000" y="0"/>
                  </a:lnTo>
                  <a:lnTo>
                    <a:pt x="12192000" y="13716000"/>
                  </a:lnTo>
                  <a:lnTo>
                    <a:pt x="0" y="13716000"/>
                  </a:lnTo>
                  <a:close/>
                </a:path>
              </a:pathLst>
            </a:custGeom>
            <a:grpFill/>
          </p:spPr>
        </p:sp>
      </p:grpSp>
      <p:pic>
        <p:nvPicPr>
          <p:cNvPr id="22" name="Imagen 21">
            <a:extLst>
              <a:ext uri="{FF2B5EF4-FFF2-40B4-BE49-F238E27FC236}">
                <a16:creationId xmlns:a16="http://schemas.microsoft.com/office/drawing/2014/main" id="{701A2CE9-CEAE-9729-EB34-B5BA4937EF32}"/>
              </a:ext>
            </a:extLst>
          </p:cNvPr>
          <p:cNvPicPr>
            <a:picLocks noChangeAspect="1"/>
          </p:cNvPicPr>
          <p:nvPr/>
        </p:nvPicPr>
        <p:blipFill>
          <a:blip r:embed="rId3">
            <a:alphaModFix amt="13000"/>
          </a:blip>
          <a:srcRect r="15380" b="15379"/>
          <a:stretch>
            <a:fillRect/>
          </a:stretch>
        </p:blipFill>
        <p:spPr>
          <a:xfrm>
            <a:off x="76200" y="38190"/>
            <a:ext cx="18287841" cy="10286910"/>
          </a:xfrm>
          <a:prstGeom prst="rect">
            <a:avLst/>
          </a:prstGeom>
        </p:spPr>
      </p:pic>
      <p:grpSp>
        <p:nvGrpSpPr>
          <p:cNvPr id="7" name="Group 7"/>
          <p:cNvGrpSpPr/>
          <p:nvPr/>
        </p:nvGrpSpPr>
        <p:grpSpPr>
          <a:xfrm>
            <a:off x="17500600" y="8712250"/>
            <a:ext cx="787200" cy="787200"/>
            <a:chOff x="0" y="0"/>
            <a:chExt cx="1049600" cy="1049600"/>
          </a:xfrm>
        </p:grpSpPr>
        <p:sp>
          <p:nvSpPr>
            <p:cNvPr id="8" name="Freeform 8"/>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9" name="Group 9"/>
          <p:cNvGrpSpPr/>
          <p:nvPr/>
        </p:nvGrpSpPr>
        <p:grpSpPr>
          <a:xfrm>
            <a:off x="8356792" y="634650"/>
            <a:ext cx="9144000" cy="1613400"/>
            <a:chOff x="0" y="0"/>
            <a:chExt cx="12192000" cy="2151200"/>
          </a:xfrm>
        </p:grpSpPr>
        <p:sp>
          <p:nvSpPr>
            <p:cNvPr id="10" name="Freeform 10"/>
            <p:cNvSpPr/>
            <p:nvPr/>
          </p:nvSpPr>
          <p:spPr>
            <a:xfrm>
              <a:off x="0" y="0"/>
              <a:ext cx="12192000" cy="2151253"/>
            </a:xfrm>
            <a:custGeom>
              <a:avLst/>
              <a:gdLst/>
              <a:ahLst/>
              <a:cxnLst/>
              <a:rect l="l" t="t" r="r" b="b"/>
              <a:pathLst>
                <a:path w="12192000" h="2151253">
                  <a:moveTo>
                    <a:pt x="0" y="0"/>
                  </a:moveTo>
                  <a:lnTo>
                    <a:pt x="12192000" y="0"/>
                  </a:lnTo>
                  <a:lnTo>
                    <a:pt x="12192000" y="2151253"/>
                  </a:lnTo>
                  <a:lnTo>
                    <a:pt x="0" y="2151253"/>
                  </a:lnTo>
                  <a:close/>
                </a:path>
              </a:pathLst>
            </a:custGeom>
            <a:solidFill>
              <a:srgbClr val="E48312"/>
            </a:solidFill>
          </p:spPr>
        </p:sp>
      </p:grpSp>
      <p:grpSp>
        <p:nvGrpSpPr>
          <p:cNvPr id="11" name="Group 11"/>
          <p:cNvGrpSpPr/>
          <p:nvPr/>
        </p:nvGrpSpPr>
        <p:grpSpPr>
          <a:xfrm>
            <a:off x="15912600" y="634500"/>
            <a:ext cx="1613400" cy="1613400"/>
            <a:chOff x="0" y="0"/>
            <a:chExt cx="2151200" cy="2151200"/>
          </a:xfrm>
        </p:grpSpPr>
        <p:sp>
          <p:nvSpPr>
            <p:cNvPr id="12" name="Freeform 12"/>
            <p:cNvSpPr/>
            <p:nvPr/>
          </p:nvSpPr>
          <p:spPr>
            <a:xfrm>
              <a:off x="0" y="0"/>
              <a:ext cx="2151253" cy="2151253"/>
            </a:xfrm>
            <a:custGeom>
              <a:avLst/>
              <a:gdLst/>
              <a:ahLst/>
              <a:cxnLst/>
              <a:rect l="l" t="t" r="r" b="b"/>
              <a:pathLst>
                <a:path w="2151253" h="2151253">
                  <a:moveTo>
                    <a:pt x="0" y="0"/>
                  </a:moveTo>
                  <a:lnTo>
                    <a:pt x="2151253" y="0"/>
                  </a:lnTo>
                  <a:lnTo>
                    <a:pt x="2151253" y="2151253"/>
                  </a:lnTo>
                  <a:lnTo>
                    <a:pt x="0" y="2151253"/>
                  </a:lnTo>
                  <a:close/>
                </a:path>
              </a:pathLst>
            </a:custGeom>
            <a:solidFill>
              <a:srgbClr val="FFFFFF">
                <a:alpha val="27451"/>
              </a:srgbClr>
            </a:solidFill>
          </p:spPr>
        </p:sp>
      </p:grpSp>
      <p:grpSp>
        <p:nvGrpSpPr>
          <p:cNvPr id="13" name="Group 13"/>
          <p:cNvGrpSpPr>
            <a:grpSpLocks noChangeAspect="1"/>
          </p:cNvGrpSpPr>
          <p:nvPr/>
        </p:nvGrpSpPr>
        <p:grpSpPr>
          <a:xfrm>
            <a:off x="15975854" y="686504"/>
            <a:ext cx="1424538" cy="1474262"/>
            <a:chOff x="0" y="0"/>
            <a:chExt cx="1899384" cy="1965683"/>
          </a:xfrm>
        </p:grpSpPr>
        <p:sp>
          <p:nvSpPr>
            <p:cNvPr id="14" name="Freeform 14" descr="Dibujo con letras blancas  El contenido generado por IA puede ser incorrecto."/>
            <p:cNvSpPr/>
            <p:nvPr/>
          </p:nvSpPr>
          <p:spPr>
            <a:xfrm>
              <a:off x="0" y="0"/>
              <a:ext cx="1899412" cy="1965706"/>
            </a:xfrm>
            <a:custGeom>
              <a:avLst/>
              <a:gdLst/>
              <a:ahLst/>
              <a:cxnLst/>
              <a:rect l="l" t="t" r="r" b="b"/>
              <a:pathLst>
                <a:path w="1899412" h="1965706">
                  <a:moveTo>
                    <a:pt x="0" y="0"/>
                  </a:moveTo>
                  <a:lnTo>
                    <a:pt x="1899412" y="0"/>
                  </a:lnTo>
                  <a:lnTo>
                    <a:pt x="1899412" y="1965706"/>
                  </a:lnTo>
                  <a:lnTo>
                    <a:pt x="0" y="1965706"/>
                  </a:lnTo>
                  <a:lnTo>
                    <a:pt x="0" y="0"/>
                  </a:lnTo>
                  <a:close/>
                </a:path>
              </a:pathLst>
            </a:custGeom>
            <a:blipFill>
              <a:blip r:embed="rId4"/>
              <a:stretch>
                <a:fillRect l="-350627" r="1"/>
              </a:stretch>
            </a:blipFill>
          </p:spPr>
        </p:sp>
      </p:grpSp>
      <p:grpSp>
        <p:nvGrpSpPr>
          <p:cNvPr id="15" name="Group 15"/>
          <p:cNvGrpSpPr/>
          <p:nvPr/>
        </p:nvGrpSpPr>
        <p:grpSpPr>
          <a:xfrm>
            <a:off x="8966198" y="571500"/>
            <a:ext cx="6921600" cy="1676451"/>
            <a:chOff x="0" y="-84067"/>
            <a:chExt cx="9228800" cy="2235267"/>
          </a:xfrm>
        </p:grpSpPr>
        <p:sp>
          <p:nvSpPr>
            <p:cNvPr id="16" name="Freeform 16"/>
            <p:cNvSpPr/>
            <p:nvPr/>
          </p:nvSpPr>
          <p:spPr>
            <a:xfrm>
              <a:off x="0" y="0"/>
              <a:ext cx="9228800" cy="2151200"/>
            </a:xfrm>
            <a:custGeom>
              <a:avLst/>
              <a:gdLst/>
              <a:ahLst/>
              <a:cxnLst/>
              <a:rect l="l" t="t" r="r" b="b"/>
              <a:pathLst>
                <a:path w="9228800" h="2151200">
                  <a:moveTo>
                    <a:pt x="0" y="0"/>
                  </a:moveTo>
                  <a:lnTo>
                    <a:pt x="9228800" y="0"/>
                  </a:lnTo>
                  <a:lnTo>
                    <a:pt x="9228800" y="2151200"/>
                  </a:lnTo>
                  <a:lnTo>
                    <a:pt x="0" y="2151200"/>
                  </a:lnTo>
                  <a:close/>
                </a:path>
              </a:pathLst>
            </a:custGeom>
          </p:spPr>
        </p:sp>
        <p:sp>
          <p:nvSpPr>
            <p:cNvPr id="17" name="TextBox 17"/>
            <p:cNvSpPr txBox="1"/>
            <p:nvPr/>
          </p:nvSpPr>
          <p:spPr>
            <a:xfrm>
              <a:off x="0" y="-84067"/>
              <a:ext cx="9228800" cy="2179775"/>
            </a:xfrm>
            <a:prstGeom prst="rect">
              <a:avLst/>
            </a:prstGeom>
          </p:spPr>
          <p:txBody>
            <a:bodyPr lIns="0" tIns="0" rIns="0" bIns="0" rtlCol="0" anchor="ctr"/>
            <a:lstStyle/>
            <a:p>
              <a:pPr>
                <a:lnSpc>
                  <a:spcPts val="3840"/>
                </a:lnSpc>
              </a:pPr>
              <a:r>
                <a:rPr lang="es-MX" sz="3200" b="1" dirty="0">
                  <a:solidFill>
                    <a:schemeClr val="bg1"/>
                  </a:solidFill>
                </a:rPr>
                <a:t>d) Fiscalización</a:t>
              </a:r>
              <a:endParaRPr lang="es-MX" sz="2800" b="1" dirty="0">
                <a:solidFill>
                  <a:schemeClr val="bg1"/>
                </a:solidFill>
              </a:endParaRPr>
            </a:p>
          </p:txBody>
        </p:sp>
      </p:grpSp>
      <p:grpSp>
        <p:nvGrpSpPr>
          <p:cNvPr id="19" name="Group 19"/>
          <p:cNvGrpSpPr/>
          <p:nvPr/>
        </p:nvGrpSpPr>
        <p:grpSpPr>
          <a:xfrm>
            <a:off x="17500800" y="8712450"/>
            <a:ext cx="787200" cy="787200"/>
            <a:chOff x="0" y="0"/>
            <a:chExt cx="1049600" cy="1049600"/>
          </a:xfrm>
        </p:grpSpPr>
        <p:sp>
          <p:nvSpPr>
            <p:cNvPr id="20" name="Freeform 20"/>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21" name="TextBox 21"/>
            <p:cNvSpPr txBox="1"/>
            <p:nvPr/>
          </p:nvSpPr>
          <p:spPr>
            <a:xfrm>
              <a:off x="0" y="-9525"/>
              <a:ext cx="1049600" cy="1059125"/>
            </a:xfrm>
            <a:prstGeom prst="rect">
              <a:avLst/>
            </a:prstGeom>
          </p:spPr>
          <p:txBody>
            <a:bodyPr lIns="0" tIns="0" rIns="0" bIns="0" rtlCol="0" anchor="ctr"/>
            <a:lstStyle/>
            <a:p>
              <a:pPr algn="ctr">
                <a:lnSpc>
                  <a:spcPts val="2879"/>
                </a:lnSpc>
              </a:pPr>
              <a:r>
                <a:rPr lang="en-US" sz="2400" b="1" dirty="0">
                  <a:solidFill>
                    <a:srgbClr val="FFFFFF"/>
                  </a:solidFill>
                  <a:latin typeface="Barlow Bold"/>
                  <a:ea typeface="Barlow Bold"/>
                  <a:cs typeface="Barlow Bold"/>
                  <a:sym typeface="Barlow Bold"/>
                </a:rPr>
                <a:t>7</a:t>
              </a:r>
            </a:p>
          </p:txBody>
        </p:sp>
      </p:grpSp>
      <p:sp>
        <p:nvSpPr>
          <p:cNvPr id="23" name="Marcador de texto 5">
            <a:extLst>
              <a:ext uri="{FF2B5EF4-FFF2-40B4-BE49-F238E27FC236}">
                <a16:creationId xmlns:a16="http://schemas.microsoft.com/office/drawing/2014/main" id="{8BF4005F-BC3F-D1AD-7105-BFEA6E54B717}"/>
              </a:ext>
            </a:extLst>
          </p:cNvPr>
          <p:cNvSpPr txBox="1">
            <a:spLocks/>
          </p:cNvSpPr>
          <p:nvPr/>
        </p:nvSpPr>
        <p:spPr>
          <a:xfrm>
            <a:off x="8748074" y="2545986"/>
            <a:ext cx="8752526" cy="340057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es-EC" sz="2400" dirty="0"/>
              <a:t>Con fecha 26 de septiembre del 2025, solicité información, con los respaldos de la documentación correspondiente:</a:t>
            </a:r>
            <a:endParaRPr lang="en-US" sz="2400" dirty="0"/>
          </a:p>
          <a:p>
            <a:pPr lvl="1"/>
            <a:r>
              <a:rPr lang="es-EC" sz="2000" dirty="0" smtClean="0"/>
              <a:t>¿</a:t>
            </a:r>
            <a:r>
              <a:rPr lang="es-EC" sz="2000" dirty="0"/>
              <a:t>Por qué se realizó una </a:t>
            </a:r>
            <a:r>
              <a:rPr lang="es-EC" sz="2000" b="1" dirty="0"/>
              <a:t>contratación externa </a:t>
            </a:r>
            <a:r>
              <a:rPr lang="es-EC" sz="2000" dirty="0"/>
              <a:t>para </a:t>
            </a:r>
            <a:r>
              <a:rPr lang="es-EC" sz="2000" b="1" dirty="0"/>
              <a:t>la poda de las palmeras </a:t>
            </a:r>
            <a:r>
              <a:rPr lang="es-EC" sz="2000" dirty="0"/>
              <a:t>y ¿Cuál es la razón del </a:t>
            </a:r>
            <a:r>
              <a:rPr lang="es-EC" sz="2000" b="1" dirty="0"/>
              <a:t>por qué no se la realiza con el personal técnico</a:t>
            </a:r>
            <a:r>
              <a:rPr lang="es-EC" sz="2000" dirty="0"/>
              <a:t> del GADCG?.</a:t>
            </a:r>
            <a:endParaRPr lang="en-US" sz="2000" dirty="0"/>
          </a:p>
          <a:p>
            <a:pPr lvl="1"/>
            <a:r>
              <a:rPr lang="es-EC" sz="2000" dirty="0" smtClean="0"/>
              <a:t>¿</a:t>
            </a:r>
            <a:r>
              <a:rPr lang="es-EC" sz="2000" dirty="0"/>
              <a:t>Por qué no se está estableciendo una poda total y se están dejando hojas secas en la intervención que se está realizando?, deberían ser podadas en su totalidad</a:t>
            </a:r>
            <a:r>
              <a:rPr lang="es-EC" sz="2000" dirty="0" smtClean="0"/>
              <a:t>.</a:t>
            </a:r>
          </a:p>
          <a:p>
            <a:pPr lvl="1"/>
            <a:endParaRPr lang="en-US" sz="2000" dirty="0"/>
          </a:p>
          <a:p>
            <a:pPr lvl="0"/>
            <a:r>
              <a:rPr lang="es-EC" sz="2400" dirty="0"/>
              <a:t>Con fecha 29 de septiembre del 2025, se dé atención de manera oportuna a la solicitud emitida por el Sr. Leopoldo Ramiro Puente Serrano. PRESIDENTE, del COMITÉ PRO-MEJORAS DE LA CIUDADELA PRIMERO DE MAYO DEL SINDICATO DE CHOFERES PROFESIONALES DE BOLÍVAR. RESOLUCIÓN Nº 002-2021 - RUC. 0291526981001 con oficio dirigido a las/os Sras./Sr. Concejales de fecha 17 de septiembre del 2025.</a:t>
            </a:r>
          </a:p>
          <a:p>
            <a:pPr marL="0" lvl="0" indent="0">
              <a:buNone/>
            </a:pPr>
            <a:endParaRPr lang="es-EC" sz="2400" dirty="0"/>
          </a:p>
          <a:p>
            <a:r>
              <a:rPr lang="es-EC" sz="2400" dirty="0"/>
              <a:t>Con fecha, 6 de octubre y 15 de octubre del 2025 sabiendo que se está realizando una reforma en el </a:t>
            </a:r>
            <a:r>
              <a:rPr lang="es-EC" sz="2400" b="1" dirty="0"/>
              <a:t>ORGÁNICO DE PROCESOS u ORGÁNICO FUNCIONAL</a:t>
            </a:r>
            <a:r>
              <a:rPr lang="es-EC" sz="2400" dirty="0"/>
              <a:t>, solicité se me haga llegar </a:t>
            </a:r>
            <a:r>
              <a:rPr lang="es-EC" sz="2400" dirty="0" smtClean="0"/>
              <a:t>para</a:t>
            </a:r>
            <a:endParaRPr lang="en-US" sz="2400" dirty="0"/>
          </a:p>
        </p:txBody>
      </p:sp>
      <p:pic>
        <p:nvPicPr>
          <p:cNvPr id="2" name="Imagen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6874" y="571500"/>
            <a:ext cx="7325640" cy="9157050"/>
          </a:xfrm>
          <a:prstGeom prst="rect">
            <a:avLst/>
          </a:prstGeom>
        </p:spPr>
      </p:pic>
    </p:spTree>
    <p:extLst>
      <p:ext uri="{BB962C8B-B14F-4D97-AF65-F5344CB8AC3E}">
        <p14:creationId xmlns:p14="http://schemas.microsoft.com/office/powerpoint/2010/main" val="36039158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grpSp>
        <p:nvGrpSpPr>
          <p:cNvPr id="3" name="Group 3"/>
          <p:cNvGrpSpPr/>
          <p:nvPr/>
        </p:nvGrpSpPr>
        <p:grpSpPr>
          <a:xfrm>
            <a:off x="2542200" y="-150"/>
            <a:ext cx="15745800" cy="10287000"/>
            <a:chOff x="0" y="0"/>
            <a:chExt cx="20994400" cy="13716000"/>
          </a:xfrm>
          <a:solidFill>
            <a:srgbClr val="E3E3E3"/>
          </a:solidFill>
        </p:grpSpPr>
        <p:sp>
          <p:nvSpPr>
            <p:cNvPr id="4" name="Freeform 4"/>
            <p:cNvSpPr/>
            <p:nvPr/>
          </p:nvSpPr>
          <p:spPr>
            <a:xfrm>
              <a:off x="0" y="0"/>
              <a:ext cx="20994370" cy="13716000"/>
            </a:xfrm>
            <a:custGeom>
              <a:avLst/>
              <a:gdLst/>
              <a:ahLst/>
              <a:cxnLst/>
              <a:rect l="l" t="t" r="r" b="b"/>
              <a:pathLst>
                <a:path w="20994370" h="13716000">
                  <a:moveTo>
                    <a:pt x="0" y="0"/>
                  </a:moveTo>
                  <a:lnTo>
                    <a:pt x="20994370" y="0"/>
                  </a:lnTo>
                  <a:lnTo>
                    <a:pt x="20994370" y="13716000"/>
                  </a:lnTo>
                  <a:lnTo>
                    <a:pt x="0" y="13716000"/>
                  </a:lnTo>
                  <a:close/>
                </a:path>
              </a:pathLst>
            </a:custGeom>
            <a:grpFill/>
          </p:spPr>
        </p:sp>
      </p:grpSp>
      <p:pic>
        <p:nvPicPr>
          <p:cNvPr id="17" name="Imagen 16">
            <a:extLst>
              <a:ext uri="{FF2B5EF4-FFF2-40B4-BE49-F238E27FC236}">
                <a16:creationId xmlns:a16="http://schemas.microsoft.com/office/drawing/2014/main" id="{F853FA52-3F97-0ACD-9B40-FF7F6C3A6CFC}"/>
              </a:ext>
            </a:extLst>
          </p:cNvPr>
          <p:cNvPicPr>
            <a:picLocks noChangeAspect="1"/>
          </p:cNvPicPr>
          <p:nvPr/>
        </p:nvPicPr>
        <p:blipFill>
          <a:blip r:embed="rId4">
            <a:alphaModFix amt="13000"/>
          </a:blip>
          <a:srcRect r="15380" b="15379"/>
          <a:stretch>
            <a:fillRect/>
          </a:stretch>
        </p:blipFill>
        <p:spPr>
          <a:xfrm>
            <a:off x="2514600" y="1487494"/>
            <a:ext cx="15711301" cy="8837606"/>
          </a:xfrm>
          <a:prstGeom prst="rect">
            <a:avLst/>
          </a:prstGeom>
        </p:spPr>
      </p:pic>
      <p:grpSp>
        <p:nvGrpSpPr>
          <p:cNvPr id="5" name="Group 5"/>
          <p:cNvGrpSpPr/>
          <p:nvPr/>
        </p:nvGrpSpPr>
        <p:grpSpPr>
          <a:xfrm>
            <a:off x="17500600" y="8712250"/>
            <a:ext cx="787200" cy="787200"/>
            <a:chOff x="0" y="0"/>
            <a:chExt cx="1049600" cy="1049600"/>
          </a:xfrm>
        </p:grpSpPr>
        <p:sp>
          <p:nvSpPr>
            <p:cNvPr id="6" name="Freeform 6"/>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7" name="Group 7"/>
          <p:cNvGrpSpPr/>
          <p:nvPr/>
        </p:nvGrpSpPr>
        <p:grpSpPr>
          <a:xfrm>
            <a:off x="1755000" y="8712250"/>
            <a:ext cx="14958600" cy="787200"/>
            <a:chOff x="0" y="0"/>
            <a:chExt cx="19944800" cy="1049600"/>
          </a:xfrm>
        </p:grpSpPr>
        <p:sp>
          <p:nvSpPr>
            <p:cNvPr id="8" name="Freeform 8"/>
            <p:cNvSpPr/>
            <p:nvPr/>
          </p:nvSpPr>
          <p:spPr>
            <a:xfrm>
              <a:off x="0" y="0"/>
              <a:ext cx="19944842" cy="1049655"/>
            </a:xfrm>
            <a:custGeom>
              <a:avLst/>
              <a:gdLst/>
              <a:ahLst/>
              <a:cxnLst/>
              <a:rect l="l" t="t" r="r" b="b"/>
              <a:pathLst>
                <a:path w="19944842" h="1049655">
                  <a:moveTo>
                    <a:pt x="0" y="0"/>
                  </a:moveTo>
                  <a:lnTo>
                    <a:pt x="19944842" y="0"/>
                  </a:lnTo>
                  <a:lnTo>
                    <a:pt x="19944842" y="1049655"/>
                  </a:lnTo>
                  <a:lnTo>
                    <a:pt x="0" y="1049655"/>
                  </a:lnTo>
                  <a:close/>
                </a:path>
              </a:pathLst>
            </a:custGeom>
            <a:solidFill>
              <a:srgbClr val="E48312"/>
            </a:solidFill>
          </p:spPr>
        </p:sp>
      </p:grpSp>
      <p:grpSp>
        <p:nvGrpSpPr>
          <p:cNvPr id="9" name="Group 9"/>
          <p:cNvGrpSpPr/>
          <p:nvPr/>
        </p:nvGrpSpPr>
        <p:grpSpPr>
          <a:xfrm>
            <a:off x="15926400" y="8712250"/>
            <a:ext cx="787200" cy="787200"/>
            <a:chOff x="0" y="0"/>
            <a:chExt cx="1049600" cy="1049600"/>
          </a:xfrm>
        </p:grpSpPr>
        <p:sp>
          <p:nvSpPr>
            <p:cNvPr id="10" name="Freeform 10"/>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FFFF">
                <a:alpha val="27451"/>
              </a:srgbClr>
            </a:solidFill>
          </p:spPr>
        </p:sp>
      </p:grpSp>
      <p:grpSp>
        <p:nvGrpSpPr>
          <p:cNvPr id="11" name="Group 11"/>
          <p:cNvGrpSpPr>
            <a:grpSpLocks noChangeAspect="1"/>
          </p:cNvGrpSpPr>
          <p:nvPr/>
        </p:nvGrpSpPr>
        <p:grpSpPr>
          <a:xfrm>
            <a:off x="15906182" y="8694682"/>
            <a:ext cx="787200" cy="814678"/>
            <a:chOff x="0" y="0"/>
            <a:chExt cx="1049600" cy="1086237"/>
          </a:xfrm>
        </p:grpSpPr>
        <p:sp>
          <p:nvSpPr>
            <p:cNvPr id="12" name="Freeform 12" descr="Dibujo con letras blancas  El contenido generado por IA puede ser incorrecto."/>
            <p:cNvSpPr/>
            <p:nvPr/>
          </p:nvSpPr>
          <p:spPr>
            <a:xfrm>
              <a:off x="0" y="0"/>
              <a:ext cx="1049655" cy="1086231"/>
            </a:xfrm>
            <a:custGeom>
              <a:avLst/>
              <a:gdLst/>
              <a:ahLst/>
              <a:cxnLst/>
              <a:rect l="l" t="t" r="r" b="b"/>
              <a:pathLst>
                <a:path w="1049655" h="1086231">
                  <a:moveTo>
                    <a:pt x="0" y="0"/>
                  </a:moveTo>
                  <a:lnTo>
                    <a:pt x="1049655" y="0"/>
                  </a:lnTo>
                  <a:lnTo>
                    <a:pt x="1049655" y="1086231"/>
                  </a:lnTo>
                  <a:lnTo>
                    <a:pt x="0" y="1086231"/>
                  </a:lnTo>
                  <a:lnTo>
                    <a:pt x="0" y="0"/>
                  </a:lnTo>
                  <a:close/>
                </a:path>
              </a:pathLst>
            </a:custGeom>
            <a:blipFill>
              <a:blip r:embed="rId5"/>
              <a:stretch>
                <a:fillRect l="-350614" r="5" b="-2"/>
              </a:stretch>
            </a:blipFill>
          </p:spPr>
        </p:sp>
      </p:grpSp>
      <p:sp>
        <p:nvSpPr>
          <p:cNvPr id="13" name="TextBox 13"/>
          <p:cNvSpPr txBox="1"/>
          <p:nvPr/>
        </p:nvSpPr>
        <p:spPr>
          <a:xfrm>
            <a:off x="2165902" y="8835612"/>
            <a:ext cx="14166150" cy="487313"/>
          </a:xfrm>
          <a:prstGeom prst="rect">
            <a:avLst/>
          </a:prstGeom>
        </p:spPr>
        <p:txBody>
          <a:bodyPr lIns="0" tIns="0" rIns="0" bIns="0" rtlCol="0" anchor="t">
            <a:spAutoFit/>
          </a:bodyPr>
          <a:lstStyle/>
          <a:p>
            <a:pPr>
              <a:lnSpc>
                <a:spcPts val="3840"/>
              </a:lnSpc>
            </a:pPr>
            <a:r>
              <a:rPr lang="es-MX" sz="3200" b="1" dirty="0">
                <a:solidFill>
                  <a:schemeClr val="bg1"/>
                </a:solidFill>
              </a:rPr>
              <a:t>d) Fiscalización</a:t>
            </a:r>
            <a:endParaRPr lang="es-MX" sz="2800" b="1" dirty="0">
              <a:solidFill>
                <a:schemeClr val="bg1"/>
              </a:solidFill>
            </a:endParaRPr>
          </a:p>
        </p:txBody>
      </p:sp>
      <p:grpSp>
        <p:nvGrpSpPr>
          <p:cNvPr id="14" name="Group 14"/>
          <p:cNvGrpSpPr/>
          <p:nvPr/>
        </p:nvGrpSpPr>
        <p:grpSpPr>
          <a:xfrm>
            <a:off x="17500800" y="8712450"/>
            <a:ext cx="787200" cy="787200"/>
            <a:chOff x="0" y="0"/>
            <a:chExt cx="1049600" cy="1049600"/>
          </a:xfrm>
        </p:grpSpPr>
        <p:sp>
          <p:nvSpPr>
            <p:cNvPr id="15" name="Freeform 15"/>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16" name="TextBox 16"/>
            <p:cNvSpPr txBox="1"/>
            <p:nvPr/>
          </p:nvSpPr>
          <p:spPr>
            <a:xfrm>
              <a:off x="0" y="-9525"/>
              <a:ext cx="1049600" cy="1059125"/>
            </a:xfrm>
            <a:prstGeom prst="rect">
              <a:avLst/>
            </a:prstGeom>
          </p:spPr>
          <p:txBody>
            <a:bodyPr lIns="0" tIns="0" rIns="0" bIns="0" rtlCol="0" anchor="ctr"/>
            <a:lstStyle/>
            <a:p>
              <a:pPr algn="ctr">
                <a:lnSpc>
                  <a:spcPts val="2879"/>
                </a:lnSpc>
              </a:pPr>
              <a:r>
                <a:rPr lang="en-US" sz="2400" b="1" dirty="0">
                  <a:solidFill>
                    <a:srgbClr val="FFFFFF"/>
                  </a:solidFill>
                  <a:latin typeface="Barlow Bold"/>
                  <a:ea typeface="Barlow Bold"/>
                  <a:cs typeface="Barlow Bold"/>
                  <a:sym typeface="Barlow Bold"/>
                </a:rPr>
                <a:t>10</a:t>
              </a:r>
            </a:p>
          </p:txBody>
        </p:sp>
      </p:grpSp>
      <p:sp>
        <p:nvSpPr>
          <p:cNvPr id="18" name="Marcador de texto 5">
            <a:extLst>
              <a:ext uri="{FF2B5EF4-FFF2-40B4-BE49-F238E27FC236}">
                <a16:creationId xmlns:a16="http://schemas.microsoft.com/office/drawing/2014/main" id="{8BF4005F-BC3F-D1AD-7105-BFEA6E54B717}"/>
              </a:ext>
            </a:extLst>
          </p:cNvPr>
          <p:cNvSpPr txBox="1">
            <a:spLocks/>
          </p:cNvSpPr>
          <p:nvPr/>
        </p:nvSpPr>
        <p:spPr>
          <a:xfrm>
            <a:off x="2705877" y="114300"/>
            <a:ext cx="15353523" cy="809901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00050" lvl="1" indent="0">
              <a:buNone/>
            </a:pPr>
            <a:r>
              <a:rPr lang="es-EC" sz="2400" dirty="0" smtClean="0"/>
              <a:t>conocimiento </a:t>
            </a:r>
            <a:r>
              <a:rPr lang="es-EC" sz="2400" dirty="0"/>
              <a:t>y constancia de que todo se está llevando según los procesos establecidos y legales normativos: el </a:t>
            </a:r>
            <a:r>
              <a:rPr lang="es-EC" sz="2400" b="1" dirty="0"/>
              <a:t>PLAN ESTRATÉGICO </a:t>
            </a:r>
            <a:r>
              <a:rPr lang="es-EC" sz="2400" b="1" dirty="0" smtClean="0"/>
              <a:t>INSTITUCIONAL.</a:t>
            </a:r>
          </a:p>
          <a:p>
            <a:pPr lvl="1"/>
            <a:r>
              <a:rPr lang="es-EC" sz="2000" dirty="0"/>
              <a:t>Es necesario crear un departamento de proyectos</a:t>
            </a:r>
            <a:endParaRPr lang="en-US" sz="2000" dirty="0"/>
          </a:p>
          <a:p>
            <a:pPr lvl="1"/>
            <a:r>
              <a:rPr lang="es-EC" sz="2000" dirty="0"/>
              <a:t>La unidad del agua,</a:t>
            </a:r>
            <a:endParaRPr lang="en-US" sz="2000" dirty="0"/>
          </a:p>
          <a:p>
            <a:pPr lvl="1"/>
            <a:r>
              <a:rPr lang="es-EC" sz="2000" dirty="0"/>
              <a:t>CAEFU – Bienestar Animal,</a:t>
            </a:r>
            <a:endParaRPr lang="en-US" sz="2000" dirty="0"/>
          </a:p>
          <a:p>
            <a:pPr lvl="1"/>
            <a:r>
              <a:rPr lang="es-EC" sz="2000" dirty="0"/>
              <a:t>Alguna mención en particular a establecer en ciertas ordenanzas como la propuesta de Ordenanza de la </a:t>
            </a:r>
            <a:r>
              <a:rPr lang="es-EC" sz="2000" b="1" dirty="0"/>
              <a:t>Calidad del Aire</a:t>
            </a:r>
            <a:r>
              <a:rPr lang="es-EC" sz="2000" dirty="0"/>
              <a:t>, Ordenanza del </a:t>
            </a:r>
            <a:r>
              <a:rPr lang="es-EC" sz="2000" b="1" dirty="0"/>
              <a:t>Manejo de Residuos </a:t>
            </a:r>
            <a:r>
              <a:rPr lang="es-EC" sz="2000" b="1" dirty="0" smtClean="0"/>
              <a:t>Sólidos.</a:t>
            </a:r>
            <a:endParaRPr lang="en-US" sz="2000" dirty="0"/>
          </a:p>
          <a:p>
            <a:pPr lvl="1"/>
            <a:r>
              <a:rPr lang="es-EC" sz="2000" dirty="0"/>
              <a:t>Centro de Emprendimiento e Innovación Social Guaranda.</a:t>
            </a:r>
            <a:endParaRPr lang="en-US" sz="2000" dirty="0"/>
          </a:p>
          <a:p>
            <a:pPr lvl="1"/>
            <a:r>
              <a:rPr lang="es-EC" sz="2000" dirty="0"/>
              <a:t>Funciones del Centro de Emprendimiento e Innovación Social Guaranda.</a:t>
            </a:r>
            <a:endParaRPr lang="en-US" sz="2000" dirty="0"/>
          </a:p>
          <a:p>
            <a:pPr lvl="1"/>
            <a:r>
              <a:rPr lang="es-EC" sz="2000" dirty="0"/>
              <a:t>Estructura del Centro de Emprendimiento.</a:t>
            </a:r>
            <a:endParaRPr lang="en-US" sz="2000" dirty="0"/>
          </a:p>
          <a:p>
            <a:pPr marL="400050" lvl="1" indent="0">
              <a:buNone/>
            </a:pPr>
            <a:endParaRPr lang="es-EC" sz="2400" dirty="0"/>
          </a:p>
          <a:p>
            <a:r>
              <a:rPr lang="es-EC" sz="2400" dirty="0"/>
              <a:t>Con fecha, 8 de octubre del 2025, insistí información respecto al proceso denominado </a:t>
            </a:r>
            <a:r>
              <a:rPr lang="es-EC" sz="2400" b="1" dirty="0"/>
              <a:t>“CONTRATACIÓN DE MEDIOS DIGITALES Y RADIALES” LEVASCAN CIA.LTDA</a:t>
            </a:r>
            <a:r>
              <a:rPr lang="es-MX" sz="2400" b="1" dirty="0" smtClean="0"/>
              <a:t>.</a:t>
            </a:r>
          </a:p>
          <a:p>
            <a:pPr lvl="0"/>
            <a:endParaRPr lang="es-EC" sz="2400" dirty="0" smtClean="0"/>
          </a:p>
          <a:p>
            <a:pPr lvl="0"/>
            <a:r>
              <a:rPr lang="es-EC" sz="2400" dirty="0" smtClean="0"/>
              <a:t>Con </a:t>
            </a:r>
            <a:r>
              <a:rPr lang="es-EC" sz="2400" dirty="0"/>
              <a:t>fecha, 20 de octubre del 2025, solicité </a:t>
            </a:r>
            <a:r>
              <a:rPr lang="es-EC" sz="2400" dirty="0" smtClean="0"/>
              <a:t>información sobre ACCIÖN SOCIAL, </a:t>
            </a:r>
            <a:r>
              <a:rPr lang="es-EC" sz="2400" dirty="0"/>
              <a:t>entre otros temas:</a:t>
            </a:r>
            <a:endParaRPr lang="en-US" sz="2400" dirty="0"/>
          </a:p>
          <a:p>
            <a:pPr lvl="1"/>
            <a:r>
              <a:rPr lang="es-EC" sz="2000" dirty="0" smtClean="0"/>
              <a:t>En </a:t>
            </a:r>
            <a:r>
              <a:rPr lang="es-EC" sz="2000" dirty="0"/>
              <a:t>base a que parámetros legales se han DETERMINADO LOS SALARIOS </a:t>
            </a:r>
            <a:r>
              <a:rPr lang="es-EC" sz="2000" dirty="0" smtClean="0"/>
              <a:t>y </a:t>
            </a:r>
            <a:r>
              <a:rPr lang="es-EC" sz="2000" dirty="0"/>
              <a:t>SUS VARIACIONES (disminución o incremento) y se me adjunte el informe del estudio técnico en el que detalle la JUSTIFICACIÓN LEGALMENTE ESTABLECIDA.</a:t>
            </a:r>
            <a:endParaRPr lang="en-US" sz="2000" dirty="0"/>
          </a:p>
          <a:p>
            <a:pPr lvl="1"/>
            <a:r>
              <a:rPr lang="es-EC" sz="2000" dirty="0"/>
              <a:t>De los proyectos presentados: ¿Cuántos se han culminado en este período administrativo, desde el 2023?, </a:t>
            </a:r>
            <a:endParaRPr lang="en-US" sz="2000" dirty="0"/>
          </a:p>
          <a:p>
            <a:pPr lvl="1"/>
            <a:r>
              <a:rPr lang="es-EC" sz="2000" dirty="0"/>
              <a:t>Los resultados obtenidos mediante comparativa de base de datos, respecto de los proyectos ejecutados. Reformas internas establecidas, y la razón de realizarlas.</a:t>
            </a:r>
            <a:endParaRPr lang="en-US" sz="2000" dirty="0"/>
          </a:p>
          <a:p>
            <a:pPr lvl="1"/>
            <a:r>
              <a:rPr lang="es-EC" sz="2000" dirty="0" smtClean="0"/>
              <a:t>Resumen del manejo económico.</a:t>
            </a:r>
            <a:endParaRPr lang="en-US" sz="2000" dirty="0" smtClean="0"/>
          </a:p>
          <a:p>
            <a:pPr lvl="1"/>
            <a:r>
              <a:rPr lang="es-EC" sz="2000" dirty="0" smtClean="0"/>
              <a:t>El </a:t>
            </a:r>
            <a:r>
              <a:rPr lang="es-EC" sz="2000" dirty="0"/>
              <a:t>cobro de algunas de las actividades que se realizan con un costo determinado en Acción Social Municipal, ¿a qué cartera fiscal se deposita?, Solicito se me haga llegar la constatación legalmente establecida hasta la actualidad.</a:t>
            </a:r>
            <a:endParaRPr lang="en-US" sz="2000" dirty="0"/>
          </a:p>
          <a:p>
            <a:endParaRPr lang="en-US" sz="2400" dirty="0"/>
          </a:p>
          <a:p>
            <a:pPr marL="0" indent="0">
              <a:buNone/>
            </a:pPr>
            <a:endParaRPr lang="es-MX" sz="2200" dirty="0" smtClean="0">
              <a:solidFill>
                <a:schemeClr val="tx2">
                  <a:lumMod val="25000"/>
                </a:schemeClr>
              </a:solidFill>
            </a:endParaRPr>
          </a:p>
          <a:p>
            <a:pPr marL="171450" indent="-171450"/>
            <a:endParaRPr lang="en-US" sz="2200" dirty="0">
              <a:solidFill>
                <a:schemeClr val="tx2">
                  <a:lumMod val="25000"/>
                </a:schemeClr>
              </a:solidFill>
            </a:endParaRPr>
          </a:p>
        </p:txBody>
      </p:sp>
    </p:spTree>
    <p:extLst>
      <p:ext uri="{BB962C8B-B14F-4D97-AF65-F5344CB8AC3E}">
        <p14:creationId xmlns:p14="http://schemas.microsoft.com/office/powerpoint/2010/main" val="16523774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10870" y="0"/>
            <a:ext cx="18298870" cy="10287000"/>
            <a:chOff x="0" y="0"/>
            <a:chExt cx="12192000" cy="13716000"/>
          </a:xfrm>
          <a:solidFill>
            <a:srgbClr val="E3E3E3"/>
          </a:solidFill>
        </p:grpSpPr>
        <p:sp>
          <p:nvSpPr>
            <p:cNvPr id="6" name="Freeform 6"/>
            <p:cNvSpPr/>
            <p:nvPr/>
          </p:nvSpPr>
          <p:spPr>
            <a:xfrm>
              <a:off x="0" y="0"/>
              <a:ext cx="12192000" cy="13716000"/>
            </a:xfrm>
            <a:custGeom>
              <a:avLst/>
              <a:gdLst/>
              <a:ahLst/>
              <a:cxnLst/>
              <a:rect l="l" t="t" r="r" b="b"/>
              <a:pathLst>
                <a:path w="12192000" h="13716000">
                  <a:moveTo>
                    <a:pt x="0" y="0"/>
                  </a:moveTo>
                  <a:lnTo>
                    <a:pt x="12192000" y="0"/>
                  </a:lnTo>
                  <a:lnTo>
                    <a:pt x="12192000" y="13716000"/>
                  </a:lnTo>
                  <a:lnTo>
                    <a:pt x="0" y="13716000"/>
                  </a:lnTo>
                  <a:close/>
                </a:path>
              </a:pathLst>
            </a:custGeom>
            <a:grpFill/>
          </p:spPr>
        </p:sp>
      </p:grpSp>
      <p:pic>
        <p:nvPicPr>
          <p:cNvPr id="22" name="Imagen 21">
            <a:extLst>
              <a:ext uri="{FF2B5EF4-FFF2-40B4-BE49-F238E27FC236}">
                <a16:creationId xmlns:a16="http://schemas.microsoft.com/office/drawing/2014/main" id="{701A2CE9-CEAE-9729-EB34-B5BA4937EF32}"/>
              </a:ext>
            </a:extLst>
          </p:cNvPr>
          <p:cNvPicPr>
            <a:picLocks noChangeAspect="1"/>
          </p:cNvPicPr>
          <p:nvPr/>
        </p:nvPicPr>
        <p:blipFill>
          <a:blip r:embed="rId3">
            <a:alphaModFix amt="13000"/>
          </a:blip>
          <a:srcRect r="15380" b="15379"/>
          <a:stretch>
            <a:fillRect/>
          </a:stretch>
        </p:blipFill>
        <p:spPr>
          <a:xfrm>
            <a:off x="0" y="38190"/>
            <a:ext cx="18287841" cy="10286910"/>
          </a:xfrm>
          <a:prstGeom prst="rect">
            <a:avLst/>
          </a:prstGeom>
        </p:spPr>
      </p:pic>
      <p:grpSp>
        <p:nvGrpSpPr>
          <p:cNvPr id="7" name="Group 7"/>
          <p:cNvGrpSpPr/>
          <p:nvPr/>
        </p:nvGrpSpPr>
        <p:grpSpPr>
          <a:xfrm>
            <a:off x="17500600" y="8712250"/>
            <a:ext cx="787200" cy="787200"/>
            <a:chOff x="0" y="0"/>
            <a:chExt cx="1049600" cy="1049600"/>
          </a:xfrm>
        </p:grpSpPr>
        <p:sp>
          <p:nvSpPr>
            <p:cNvPr id="8" name="Freeform 8"/>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9" name="Group 9"/>
          <p:cNvGrpSpPr/>
          <p:nvPr/>
        </p:nvGrpSpPr>
        <p:grpSpPr>
          <a:xfrm>
            <a:off x="8356792" y="634650"/>
            <a:ext cx="9144000" cy="1613400"/>
            <a:chOff x="0" y="0"/>
            <a:chExt cx="12192000" cy="2151200"/>
          </a:xfrm>
        </p:grpSpPr>
        <p:sp>
          <p:nvSpPr>
            <p:cNvPr id="10" name="Freeform 10"/>
            <p:cNvSpPr/>
            <p:nvPr/>
          </p:nvSpPr>
          <p:spPr>
            <a:xfrm>
              <a:off x="0" y="0"/>
              <a:ext cx="12192000" cy="2151253"/>
            </a:xfrm>
            <a:custGeom>
              <a:avLst/>
              <a:gdLst/>
              <a:ahLst/>
              <a:cxnLst/>
              <a:rect l="l" t="t" r="r" b="b"/>
              <a:pathLst>
                <a:path w="12192000" h="2151253">
                  <a:moveTo>
                    <a:pt x="0" y="0"/>
                  </a:moveTo>
                  <a:lnTo>
                    <a:pt x="12192000" y="0"/>
                  </a:lnTo>
                  <a:lnTo>
                    <a:pt x="12192000" y="2151253"/>
                  </a:lnTo>
                  <a:lnTo>
                    <a:pt x="0" y="2151253"/>
                  </a:lnTo>
                  <a:close/>
                </a:path>
              </a:pathLst>
            </a:custGeom>
            <a:solidFill>
              <a:srgbClr val="E48312"/>
            </a:solidFill>
          </p:spPr>
        </p:sp>
      </p:grpSp>
      <p:grpSp>
        <p:nvGrpSpPr>
          <p:cNvPr id="11" name="Group 11"/>
          <p:cNvGrpSpPr/>
          <p:nvPr/>
        </p:nvGrpSpPr>
        <p:grpSpPr>
          <a:xfrm>
            <a:off x="15912600" y="634500"/>
            <a:ext cx="1613400" cy="1613400"/>
            <a:chOff x="0" y="0"/>
            <a:chExt cx="2151200" cy="2151200"/>
          </a:xfrm>
        </p:grpSpPr>
        <p:sp>
          <p:nvSpPr>
            <p:cNvPr id="12" name="Freeform 12"/>
            <p:cNvSpPr/>
            <p:nvPr/>
          </p:nvSpPr>
          <p:spPr>
            <a:xfrm>
              <a:off x="0" y="0"/>
              <a:ext cx="2151253" cy="2151253"/>
            </a:xfrm>
            <a:custGeom>
              <a:avLst/>
              <a:gdLst/>
              <a:ahLst/>
              <a:cxnLst/>
              <a:rect l="l" t="t" r="r" b="b"/>
              <a:pathLst>
                <a:path w="2151253" h="2151253">
                  <a:moveTo>
                    <a:pt x="0" y="0"/>
                  </a:moveTo>
                  <a:lnTo>
                    <a:pt x="2151253" y="0"/>
                  </a:lnTo>
                  <a:lnTo>
                    <a:pt x="2151253" y="2151253"/>
                  </a:lnTo>
                  <a:lnTo>
                    <a:pt x="0" y="2151253"/>
                  </a:lnTo>
                  <a:close/>
                </a:path>
              </a:pathLst>
            </a:custGeom>
            <a:solidFill>
              <a:srgbClr val="FFFFFF">
                <a:alpha val="27451"/>
              </a:srgbClr>
            </a:solidFill>
          </p:spPr>
        </p:sp>
      </p:grpSp>
      <p:grpSp>
        <p:nvGrpSpPr>
          <p:cNvPr id="13" name="Group 13"/>
          <p:cNvGrpSpPr>
            <a:grpSpLocks noChangeAspect="1"/>
          </p:cNvGrpSpPr>
          <p:nvPr/>
        </p:nvGrpSpPr>
        <p:grpSpPr>
          <a:xfrm>
            <a:off x="15975854" y="686504"/>
            <a:ext cx="1424538" cy="1474262"/>
            <a:chOff x="0" y="0"/>
            <a:chExt cx="1899384" cy="1965683"/>
          </a:xfrm>
        </p:grpSpPr>
        <p:sp>
          <p:nvSpPr>
            <p:cNvPr id="14" name="Freeform 14" descr="Dibujo con letras blancas  El contenido generado por IA puede ser incorrecto."/>
            <p:cNvSpPr/>
            <p:nvPr/>
          </p:nvSpPr>
          <p:spPr>
            <a:xfrm>
              <a:off x="0" y="0"/>
              <a:ext cx="1899412" cy="1965706"/>
            </a:xfrm>
            <a:custGeom>
              <a:avLst/>
              <a:gdLst/>
              <a:ahLst/>
              <a:cxnLst/>
              <a:rect l="l" t="t" r="r" b="b"/>
              <a:pathLst>
                <a:path w="1899412" h="1965706">
                  <a:moveTo>
                    <a:pt x="0" y="0"/>
                  </a:moveTo>
                  <a:lnTo>
                    <a:pt x="1899412" y="0"/>
                  </a:lnTo>
                  <a:lnTo>
                    <a:pt x="1899412" y="1965706"/>
                  </a:lnTo>
                  <a:lnTo>
                    <a:pt x="0" y="1965706"/>
                  </a:lnTo>
                  <a:lnTo>
                    <a:pt x="0" y="0"/>
                  </a:lnTo>
                  <a:close/>
                </a:path>
              </a:pathLst>
            </a:custGeom>
            <a:blipFill>
              <a:blip r:embed="rId4"/>
              <a:stretch>
                <a:fillRect l="-350627" r="1"/>
              </a:stretch>
            </a:blipFill>
          </p:spPr>
        </p:sp>
      </p:grpSp>
      <p:grpSp>
        <p:nvGrpSpPr>
          <p:cNvPr id="15" name="Group 15"/>
          <p:cNvGrpSpPr/>
          <p:nvPr/>
        </p:nvGrpSpPr>
        <p:grpSpPr>
          <a:xfrm>
            <a:off x="8966198" y="571500"/>
            <a:ext cx="6921600" cy="1676451"/>
            <a:chOff x="0" y="-84067"/>
            <a:chExt cx="9228800" cy="2235267"/>
          </a:xfrm>
        </p:grpSpPr>
        <p:sp>
          <p:nvSpPr>
            <p:cNvPr id="16" name="Freeform 16"/>
            <p:cNvSpPr/>
            <p:nvPr/>
          </p:nvSpPr>
          <p:spPr>
            <a:xfrm>
              <a:off x="0" y="0"/>
              <a:ext cx="9228800" cy="2151200"/>
            </a:xfrm>
            <a:custGeom>
              <a:avLst/>
              <a:gdLst/>
              <a:ahLst/>
              <a:cxnLst/>
              <a:rect l="l" t="t" r="r" b="b"/>
              <a:pathLst>
                <a:path w="9228800" h="2151200">
                  <a:moveTo>
                    <a:pt x="0" y="0"/>
                  </a:moveTo>
                  <a:lnTo>
                    <a:pt x="9228800" y="0"/>
                  </a:lnTo>
                  <a:lnTo>
                    <a:pt x="9228800" y="2151200"/>
                  </a:lnTo>
                  <a:lnTo>
                    <a:pt x="0" y="2151200"/>
                  </a:lnTo>
                  <a:close/>
                </a:path>
              </a:pathLst>
            </a:custGeom>
          </p:spPr>
        </p:sp>
        <p:sp>
          <p:nvSpPr>
            <p:cNvPr id="17" name="TextBox 17"/>
            <p:cNvSpPr txBox="1"/>
            <p:nvPr/>
          </p:nvSpPr>
          <p:spPr>
            <a:xfrm>
              <a:off x="0" y="-84067"/>
              <a:ext cx="9228800" cy="2179775"/>
            </a:xfrm>
            <a:prstGeom prst="rect">
              <a:avLst/>
            </a:prstGeom>
          </p:spPr>
          <p:txBody>
            <a:bodyPr lIns="0" tIns="0" rIns="0" bIns="0" rtlCol="0" anchor="ctr"/>
            <a:lstStyle/>
            <a:p>
              <a:pPr>
                <a:lnSpc>
                  <a:spcPts val="3840"/>
                </a:lnSpc>
              </a:pPr>
              <a:r>
                <a:rPr lang="es-MX" sz="3200" b="1" dirty="0">
                  <a:solidFill>
                    <a:schemeClr val="bg1"/>
                  </a:solidFill>
                </a:rPr>
                <a:t>d) </a:t>
              </a:r>
              <a:r>
                <a:rPr lang="es-MX" sz="3200" b="1" dirty="0">
                  <a:solidFill>
                    <a:schemeClr val="bg1"/>
                  </a:solidFill>
                </a:rPr>
                <a:t>Fiscalizaciones </a:t>
              </a:r>
              <a:r>
                <a:rPr lang="es-MX" sz="3200" b="1" dirty="0" smtClean="0">
                  <a:solidFill>
                    <a:schemeClr val="bg1"/>
                  </a:solidFill>
                </a:rPr>
                <a:t>CONJUNTAS</a:t>
              </a:r>
              <a:endParaRPr lang="es-MX" sz="2800" b="1" dirty="0">
                <a:solidFill>
                  <a:schemeClr val="bg1"/>
                </a:solidFill>
              </a:endParaRPr>
            </a:p>
          </p:txBody>
        </p:sp>
      </p:grpSp>
      <p:grpSp>
        <p:nvGrpSpPr>
          <p:cNvPr id="19" name="Group 19"/>
          <p:cNvGrpSpPr/>
          <p:nvPr/>
        </p:nvGrpSpPr>
        <p:grpSpPr>
          <a:xfrm>
            <a:off x="17500800" y="8712450"/>
            <a:ext cx="787200" cy="787200"/>
            <a:chOff x="0" y="0"/>
            <a:chExt cx="1049600" cy="1049600"/>
          </a:xfrm>
        </p:grpSpPr>
        <p:sp>
          <p:nvSpPr>
            <p:cNvPr id="20" name="Freeform 20"/>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21" name="TextBox 21"/>
            <p:cNvSpPr txBox="1"/>
            <p:nvPr/>
          </p:nvSpPr>
          <p:spPr>
            <a:xfrm>
              <a:off x="0" y="-9525"/>
              <a:ext cx="1049600" cy="1059125"/>
            </a:xfrm>
            <a:prstGeom prst="rect">
              <a:avLst/>
            </a:prstGeom>
          </p:spPr>
          <p:txBody>
            <a:bodyPr lIns="0" tIns="0" rIns="0" bIns="0" rtlCol="0" anchor="ctr"/>
            <a:lstStyle/>
            <a:p>
              <a:pPr algn="ctr">
                <a:lnSpc>
                  <a:spcPts val="2879"/>
                </a:lnSpc>
              </a:pPr>
              <a:r>
                <a:rPr lang="en-US" sz="2400" b="1" dirty="0">
                  <a:solidFill>
                    <a:srgbClr val="FFFFFF"/>
                  </a:solidFill>
                  <a:latin typeface="Barlow Bold"/>
                  <a:ea typeface="Barlow Bold"/>
                  <a:cs typeface="Barlow Bold"/>
                  <a:sym typeface="Barlow Bold"/>
                </a:rPr>
                <a:t>7</a:t>
              </a:r>
            </a:p>
          </p:txBody>
        </p:sp>
      </p:grpSp>
      <p:sp>
        <p:nvSpPr>
          <p:cNvPr id="23" name="Marcador de texto 5">
            <a:extLst>
              <a:ext uri="{FF2B5EF4-FFF2-40B4-BE49-F238E27FC236}">
                <a16:creationId xmlns:a16="http://schemas.microsoft.com/office/drawing/2014/main" id="{8BF4005F-BC3F-D1AD-7105-BFEA6E54B717}"/>
              </a:ext>
            </a:extLst>
          </p:cNvPr>
          <p:cNvSpPr txBox="1">
            <a:spLocks/>
          </p:cNvSpPr>
          <p:nvPr/>
        </p:nvSpPr>
        <p:spPr>
          <a:xfrm>
            <a:off x="9169714" y="2400300"/>
            <a:ext cx="8752526" cy="340057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es-EC" sz="2400" dirty="0"/>
              <a:t>Con fecha 28 de enero del 2025, después de una visita al parque de la Familia – Yacoto, solicitamos información:</a:t>
            </a:r>
            <a:endParaRPr lang="en-US" sz="2400" dirty="0"/>
          </a:p>
          <a:p>
            <a:pPr lvl="1"/>
            <a:r>
              <a:rPr lang="es-EC" sz="2000" dirty="0"/>
              <a:t>Una copia del manejo agroforestal del espacio natural y recreativo del parque Yacoto. </a:t>
            </a:r>
            <a:endParaRPr lang="en-US" sz="2000" dirty="0"/>
          </a:p>
          <a:p>
            <a:pPr lvl="1"/>
            <a:r>
              <a:rPr lang="es-EC" sz="2000" dirty="0"/>
              <a:t>Una copia del contrato de arrendamiento del espacio con los propietarios del ganado que se encuentra pastando actualmente en las diferentes áreas.</a:t>
            </a:r>
            <a:endParaRPr lang="en-US" sz="2000" dirty="0"/>
          </a:p>
          <a:p>
            <a:pPr lvl="1"/>
            <a:r>
              <a:rPr lang="es-EC" sz="2000" dirty="0"/>
              <a:t>Un informe sobre la situación jurídica de las 4 hectáreas que están en litigio.</a:t>
            </a:r>
            <a:endParaRPr lang="en-US" sz="2000" dirty="0"/>
          </a:p>
          <a:p>
            <a:pPr lvl="1"/>
            <a:r>
              <a:rPr lang="es-EC" sz="2000" dirty="0"/>
              <a:t>Una informe sobre la situación del avance de los estudios arquitectónicos para la “Casa de Acogida de las mujeres, niños, niñas adolecentes víctimas de violencia y de delitos sexuales”. </a:t>
            </a:r>
            <a:endParaRPr lang="en-US" sz="2000" dirty="0"/>
          </a:p>
          <a:p>
            <a:pPr marL="0" indent="0">
              <a:buNone/>
            </a:pPr>
            <a:r>
              <a:rPr lang="es-EC" sz="2400" dirty="0"/>
              <a:t>	</a:t>
            </a:r>
            <a:r>
              <a:rPr lang="es-EC" sz="2400" dirty="0" smtClean="0"/>
              <a:t>Diana </a:t>
            </a:r>
            <a:r>
              <a:rPr lang="es-EC" sz="2400" dirty="0"/>
              <a:t>Arregui, Carolina Calero, Marco </a:t>
            </a:r>
            <a:r>
              <a:rPr lang="es-EC" sz="2400" dirty="0" err="1"/>
              <a:t>Ayme</a:t>
            </a:r>
            <a:r>
              <a:rPr lang="es-EC" sz="2400" dirty="0" smtClean="0"/>
              <a:t>.</a:t>
            </a:r>
          </a:p>
          <a:p>
            <a:pPr marL="0" indent="0">
              <a:buNone/>
            </a:pPr>
            <a:endParaRPr lang="en-US" sz="2400" dirty="0"/>
          </a:p>
          <a:p>
            <a:pPr lvl="0"/>
            <a:r>
              <a:rPr lang="es-EC" sz="2400" dirty="0"/>
              <a:t>Con fecha 5 de febrero del 2025, en base a una denuncia ciudadana, en la cual</a:t>
            </a:r>
            <a:r>
              <a:rPr lang="es-EC" sz="2400" b="1" dirty="0"/>
              <a:t> se presume se </a:t>
            </a:r>
            <a:r>
              <a:rPr lang="es-EC" sz="2400" dirty="0"/>
              <a:t>está construyendo en área verde de propiedad municipal solicitamos: </a:t>
            </a:r>
            <a:endParaRPr lang="en-US" sz="2400" dirty="0"/>
          </a:p>
          <a:p>
            <a:pPr lvl="1"/>
            <a:r>
              <a:rPr lang="es-EC" sz="2000" dirty="0" smtClean="0"/>
              <a:t>Los </a:t>
            </a:r>
            <a:r>
              <a:rPr lang="es-EC" sz="2000" dirty="0"/>
              <a:t>permisos de construcción</a:t>
            </a:r>
            <a:endParaRPr lang="en-US" sz="2000" dirty="0"/>
          </a:p>
          <a:p>
            <a:pPr lvl="1"/>
            <a:r>
              <a:rPr lang="es-EC" sz="2000" dirty="0"/>
              <a:t>El informe de la inspección realizada previa a los premisos otorgados</a:t>
            </a:r>
            <a:endParaRPr lang="en-US" sz="2000" dirty="0"/>
          </a:p>
          <a:p>
            <a:pPr lvl="1"/>
            <a:r>
              <a:rPr lang="es-EC" sz="2000" dirty="0"/>
              <a:t>Una copia certificada de la carta catastral del predio con </a:t>
            </a:r>
            <a:r>
              <a:rPr lang="es-EC" sz="2000" dirty="0" err="1"/>
              <a:t>clave:XXXXX</a:t>
            </a:r>
            <a:r>
              <a:rPr lang="es-EC" sz="2000" dirty="0"/>
              <a:t>, </a:t>
            </a:r>
            <a:r>
              <a:rPr lang="es-EC" sz="2000" dirty="0" err="1"/>
              <a:t>Unipropiedad</a:t>
            </a:r>
            <a:r>
              <a:rPr lang="es-EC" sz="2000" dirty="0"/>
              <a:t>: XXXXX</a:t>
            </a:r>
            <a:endParaRPr lang="en-US" sz="2000" dirty="0"/>
          </a:p>
          <a:p>
            <a:pPr marL="0" indent="0">
              <a:buNone/>
            </a:pPr>
            <a:r>
              <a:rPr lang="es-EC" sz="2400" dirty="0" smtClean="0"/>
              <a:t>	Diana </a:t>
            </a:r>
            <a:r>
              <a:rPr lang="es-EC" sz="2400" dirty="0"/>
              <a:t>Arregui, Carolina Calero, Olga Pasto</a:t>
            </a:r>
            <a:r>
              <a:rPr lang="es-EC" sz="2400" dirty="0" smtClean="0"/>
              <a:t>.</a:t>
            </a:r>
            <a:endParaRPr lang="en-US" sz="2400" dirty="0"/>
          </a:p>
        </p:txBody>
      </p:sp>
      <p:pic>
        <p:nvPicPr>
          <p:cNvPr id="2" name="Imagen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6176" y="487309"/>
            <a:ext cx="7510937" cy="9388671"/>
          </a:xfrm>
          <a:prstGeom prst="rect">
            <a:avLst/>
          </a:prstGeom>
        </p:spPr>
      </p:pic>
    </p:spTree>
    <p:extLst>
      <p:ext uri="{BB962C8B-B14F-4D97-AF65-F5344CB8AC3E}">
        <p14:creationId xmlns:p14="http://schemas.microsoft.com/office/powerpoint/2010/main" val="315172087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8288000" cy="10287000"/>
            <a:chOff x="0" y="0"/>
            <a:chExt cx="12192000" cy="13716000"/>
          </a:xfrm>
          <a:solidFill>
            <a:srgbClr val="E3E3E3"/>
          </a:solidFill>
        </p:grpSpPr>
        <p:sp>
          <p:nvSpPr>
            <p:cNvPr id="6" name="Freeform 6"/>
            <p:cNvSpPr/>
            <p:nvPr/>
          </p:nvSpPr>
          <p:spPr>
            <a:xfrm>
              <a:off x="0" y="0"/>
              <a:ext cx="12192000" cy="13716000"/>
            </a:xfrm>
            <a:custGeom>
              <a:avLst/>
              <a:gdLst/>
              <a:ahLst/>
              <a:cxnLst/>
              <a:rect l="l" t="t" r="r" b="b"/>
              <a:pathLst>
                <a:path w="12192000" h="13716000">
                  <a:moveTo>
                    <a:pt x="0" y="0"/>
                  </a:moveTo>
                  <a:lnTo>
                    <a:pt x="12192000" y="0"/>
                  </a:lnTo>
                  <a:lnTo>
                    <a:pt x="12192000" y="13716000"/>
                  </a:lnTo>
                  <a:lnTo>
                    <a:pt x="0" y="13716000"/>
                  </a:lnTo>
                  <a:close/>
                </a:path>
              </a:pathLst>
            </a:custGeom>
            <a:grpFill/>
          </p:spPr>
        </p:sp>
      </p:grpSp>
      <p:grpSp>
        <p:nvGrpSpPr>
          <p:cNvPr id="9" name="Group 9"/>
          <p:cNvGrpSpPr/>
          <p:nvPr/>
        </p:nvGrpSpPr>
        <p:grpSpPr>
          <a:xfrm>
            <a:off x="1006756" y="787548"/>
            <a:ext cx="9144000" cy="1613400"/>
            <a:chOff x="0" y="0"/>
            <a:chExt cx="12192000" cy="2151200"/>
          </a:xfrm>
        </p:grpSpPr>
        <p:sp>
          <p:nvSpPr>
            <p:cNvPr id="10" name="Freeform 10"/>
            <p:cNvSpPr/>
            <p:nvPr/>
          </p:nvSpPr>
          <p:spPr>
            <a:xfrm>
              <a:off x="0" y="0"/>
              <a:ext cx="12192000" cy="2151253"/>
            </a:xfrm>
            <a:custGeom>
              <a:avLst/>
              <a:gdLst/>
              <a:ahLst/>
              <a:cxnLst/>
              <a:rect l="l" t="t" r="r" b="b"/>
              <a:pathLst>
                <a:path w="12192000" h="2151253">
                  <a:moveTo>
                    <a:pt x="0" y="0"/>
                  </a:moveTo>
                  <a:lnTo>
                    <a:pt x="12192000" y="0"/>
                  </a:lnTo>
                  <a:lnTo>
                    <a:pt x="12192000" y="2151253"/>
                  </a:lnTo>
                  <a:lnTo>
                    <a:pt x="0" y="2151253"/>
                  </a:lnTo>
                  <a:close/>
                </a:path>
              </a:pathLst>
            </a:custGeom>
            <a:solidFill>
              <a:srgbClr val="E48312"/>
            </a:solidFill>
          </p:spPr>
        </p:sp>
      </p:grpSp>
      <p:grpSp>
        <p:nvGrpSpPr>
          <p:cNvPr id="11" name="Group 11"/>
          <p:cNvGrpSpPr/>
          <p:nvPr/>
        </p:nvGrpSpPr>
        <p:grpSpPr>
          <a:xfrm>
            <a:off x="1008534" y="787548"/>
            <a:ext cx="1613400" cy="1613400"/>
            <a:chOff x="0" y="0"/>
            <a:chExt cx="2151200" cy="2151200"/>
          </a:xfrm>
        </p:grpSpPr>
        <p:sp>
          <p:nvSpPr>
            <p:cNvPr id="12" name="Freeform 12"/>
            <p:cNvSpPr/>
            <p:nvPr/>
          </p:nvSpPr>
          <p:spPr>
            <a:xfrm>
              <a:off x="0" y="0"/>
              <a:ext cx="2151253" cy="2151253"/>
            </a:xfrm>
            <a:custGeom>
              <a:avLst/>
              <a:gdLst/>
              <a:ahLst/>
              <a:cxnLst/>
              <a:rect l="l" t="t" r="r" b="b"/>
              <a:pathLst>
                <a:path w="2151253" h="2151253">
                  <a:moveTo>
                    <a:pt x="0" y="0"/>
                  </a:moveTo>
                  <a:lnTo>
                    <a:pt x="2151253" y="0"/>
                  </a:lnTo>
                  <a:lnTo>
                    <a:pt x="2151253" y="2151253"/>
                  </a:lnTo>
                  <a:lnTo>
                    <a:pt x="0" y="2151253"/>
                  </a:lnTo>
                  <a:close/>
                </a:path>
              </a:pathLst>
            </a:custGeom>
            <a:solidFill>
              <a:srgbClr val="FFFFFF">
                <a:alpha val="27451"/>
              </a:srgbClr>
            </a:solidFill>
          </p:spPr>
        </p:sp>
      </p:grpSp>
      <p:grpSp>
        <p:nvGrpSpPr>
          <p:cNvPr id="13" name="Group 13"/>
          <p:cNvGrpSpPr>
            <a:grpSpLocks noChangeAspect="1"/>
          </p:cNvGrpSpPr>
          <p:nvPr/>
        </p:nvGrpSpPr>
        <p:grpSpPr>
          <a:xfrm>
            <a:off x="1096888" y="839602"/>
            <a:ext cx="1424538" cy="1474262"/>
            <a:chOff x="0" y="0"/>
            <a:chExt cx="1899384" cy="1965683"/>
          </a:xfrm>
        </p:grpSpPr>
        <p:sp>
          <p:nvSpPr>
            <p:cNvPr id="14" name="Freeform 14" descr="Dibujo con letras blancas  El contenido generado por IA puede ser incorrecto."/>
            <p:cNvSpPr/>
            <p:nvPr/>
          </p:nvSpPr>
          <p:spPr>
            <a:xfrm>
              <a:off x="0" y="0"/>
              <a:ext cx="1899412" cy="1965706"/>
            </a:xfrm>
            <a:custGeom>
              <a:avLst/>
              <a:gdLst/>
              <a:ahLst/>
              <a:cxnLst/>
              <a:rect l="l" t="t" r="r" b="b"/>
              <a:pathLst>
                <a:path w="1899412" h="1965706">
                  <a:moveTo>
                    <a:pt x="0" y="0"/>
                  </a:moveTo>
                  <a:lnTo>
                    <a:pt x="1899412" y="0"/>
                  </a:lnTo>
                  <a:lnTo>
                    <a:pt x="1899412" y="1965706"/>
                  </a:lnTo>
                  <a:lnTo>
                    <a:pt x="0" y="1965706"/>
                  </a:lnTo>
                  <a:lnTo>
                    <a:pt x="0" y="0"/>
                  </a:lnTo>
                  <a:close/>
                </a:path>
              </a:pathLst>
            </a:custGeom>
            <a:blipFill>
              <a:blip r:embed="rId3"/>
              <a:stretch>
                <a:fillRect l="-350627" r="1"/>
              </a:stretch>
            </a:blipFill>
          </p:spPr>
        </p:sp>
      </p:grpSp>
      <p:grpSp>
        <p:nvGrpSpPr>
          <p:cNvPr id="15" name="Group 15"/>
          <p:cNvGrpSpPr/>
          <p:nvPr/>
        </p:nvGrpSpPr>
        <p:grpSpPr>
          <a:xfrm>
            <a:off x="2992116" y="787548"/>
            <a:ext cx="6921600" cy="1613400"/>
            <a:chOff x="0" y="0"/>
            <a:chExt cx="9228800" cy="2151200"/>
          </a:xfrm>
        </p:grpSpPr>
        <p:sp>
          <p:nvSpPr>
            <p:cNvPr id="16" name="Freeform 16"/>
            <p:cNvSpPr/>
            <p:nvPr/>
          </p:nvSpPr>
          <p:spPr>
            <a:xfrm>
              <a:off x="0" y="0"/>
              <a:ext cx="9228800" cy="2151200"/>
            </a:xfrm>
            <a:custGeom>
              <a:avLst/>
              <a:gdLst/>
              <a:ahLst/>
              <a:cxnLst/>
              <a:rect l="l" t="t" r="r" b="b"/>
              <a:pathLst>
                <a:path w="9228800" h="2151200">
                  <a:moveTo>
                    <a:pt x="0" y="0"/>
                  </a:moveTo>
                  <a:lnTo>
                    <a:pt x="9228800" y="0"/>
                  </a:lnTo>
                  <a:lnTo>
                    <a:pt x="9228800" y="2151200"/>
                  </a:lnTo>
                  <a:lnTo>
                    <a:pt x="0" y="2151200"/>
                  </a:lnTo>
                  <a:close/>
                </a:path>
              </a:pathLst>
            </a:custGeom>
          </p:spPr>
        </p:sp>
        <p:sp>
          <p:nvSpPr>
            <p:cNvPr id="17" name="TextBox 17"/>
            <p:cNvSpPr txBox="1"/>
            <p:nvPr/>
          </p:nvSpPr>
          <p:spPr>
            <a:xfrm>
              <a:off x="0" y="-28575"/>
              <a:ext cx="9228800" cy="2179775"/>
            </a:xfrm>
            <a:prstGeom prst="rect">
              <a:avLst/>
            </a:prstGeom>
          </p:spPr>
          <p:txBody>
            <a:bodyPr lIns="0" tIns="0" rIns="0" bIns="0" rtlCol="0" anchor="ctr"/>
            <a:lstStyle/>
            <a:p>
              <a:pPr>
                <a:lnSpc>
                  <a:spcPts val="3840"/>
                </a:lnSpc>
              </a:pPr>
              <a:r>
                <a:rPr lang="es-MX" sz="3200" b="1" dirty="0">
                  <a:solidFill>
                    <a:schemeClr val="bg1"/>
                  </a:solidFill>
                </a:rPr>
                <a:t>d) Fiscalizaciones CONJUNTAS</a:t>
              </a:r>
              <a:endParaRPr lang="es-MX" sz="2800" b="1" dirty="0">
                <a:solidFill>
                  <a:schemeClr val="bg1"/>
                </a:solidFill>
              </a:endParaRPr>
            </a:p>
          </p:txBody>
        </p:sp>
      </p:grpSp>
      <p:pic>
        <p:nvPicPr>
          <p:cNvPr id="22" name="Imagen 21">
            <a:extLst>
              <a:ext uri="{FF2B5EF4-FFF2-40B4-BE49-F238E27FC236}">
                <a16:creationId xmlns:a16="http://schemas.microsoft.com/office/drawing/2014/main" id="{926E07F8-3734-B72B-04F9-D20EA35BA8FF}"/>
              </a:ext>
            </a:extLst>
          </p:cNvPr>
          <p:cNvPicPr>
            <a:picLocks noChangeAspect="1"/>
          </p:cNvPicPr>
          <p:nvPr/>
        </p:nvPicPr>
        <p:blipFill>
          <a:blip r:embed="rId4">
            <a:alphaModFix amt="13000"/>
          </a:blip>
          <a:srcRect r="15380" b="15379"/>
          <a:stretch>
            <a:fillRect/>
          </a:stretch>
        </p:blipFill>
        <p:spPr>
          <a:xfrm>
            <a:off x="50957" y="4991100"/>
            <a:ext cx="9321643" cy="5243424"/>
          </a:xfrm>
          <a:prstGeom prst="rect">
            <a:avLst/>
          </a:prstGeom>
        </p:spPr>
      </p:pic>
      <p:grpSp>
        <p:nvGrpSpPr>
          <p:cNvPr id="7" name="Group 7"/>
          <p:cNvGrpSpPr/>
          <p:nvPr/>
        </p:nvGrpSpPr>
        <p:grpSpPr>
          <a:xfrm>
            <a:off x="17500600" y="8712250"/>
            <a:ext cx="787200" cy="787200"/>
            <a:chOff x="0" y="0"/>
            <a:chExt cx="1049600" cy="1049600"/>
          </a:xfrm>
        </p:grpSpPr>
        <p:sp>
          <p:nvSpPr>
            <p:cNvPr id="8" name="Freeform 8"/>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19" name="Group 19"/>
          <p:cNvGrpSpPr/>
          <p:nvPr/>
        </p:nvGrpSpPr>
        <p:grpSpPr>
          <a:xfrm>
            <a:off x="17500800" y="8712450"/>
            <a:ext cx="787200" cy="787200"/>
            <a:chOff x="0" y="0"/>
            <a:chExt cx="1049600" cy="1049600"/>
          </a:xfrm>
        </p:grpSpPr>
        <p:sp>
          <p:nvSpPr>
            <p:cNvPr id="20" name="Freeform 20"/>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21" name="TextBox 21"/>
            <p:cNvSpPr txBox="1"/>
            <p:nvPr/>
          </p:nvSpPr>
          <p:spPr>
            <a:xfrm>
              <a:off x="0" y="-9525"/>
              <a:ext cx="1049600" cy="1059125"/>
            </a:xfrm>
            <a:prstGeom prst="rect">
              <a:avLst/>
            </a:prstGeom>
          </p:spPr>
          <p:txBody>
            <a:bodyPr lIns="0" tIns="0" rIns="0" bIns="0" rtlCol="0" anchor="ctr"/>
            <a:lstStyle/>
            <a:p>
              <a:pPr algn="ctr">
                <a:lnSpc>
                  <a:spcPts val="2879"/>
                </a:lnSpc>
              </a:pPr>
              <a:r>
                <a:rPr lang="en-US" sz="2400" b="1" dirty="0">
                  <a:solidFill>
                    <a:srgbClr val="FFFFFF"/>
                  </a:solidFill>
                  <a:latin typeface="Barlow Bold"/>
                  <a:ea typeface="Barlow Bold"/>
                  <a:cs typeface="Barlow Bold"/>
                  <a:sym typeface="Barlow Bold"/>
                </a:rPr>
                <a:t>9</a:t>
              </a:r>
            </a:p>
          </p:txBody>
        </p:sp>
      </p:grpSp>
      <p:sp>
        <p:nvSpPr>
          <p:cNvPr id="26" name="Marcador de texto 5">
            <a:extLst>
              <a:ext uri="{FF2B5EF4-FFF2-40B4-BE49-F238E27FC236}">
                <a16:creationId xmlns:a16="http://schemas.microsoft.com/office/drawing/2014/main" id="{8BF4005F-BC3F-D1AD-7105-BFEA6E54B717}"/>
              </a:ext>
            </a:extLst>
          </p:cNvPr>
          <p:cNvSpPr txBox="1">
            <a:spLocks/>
          </p:cNvSpPr>
          <p:nvPr/>
        </p:nvSpPr>
        <p:spPr>
          <a:xfrm>
            <a:off x="50957" y="2581124"/>
            <a:ext cx="9691785" cy="340057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es-EC" sz="2400" dirty="0"/>
              <a:t>Con fecha 13 de febrero del 2025, solicitamos:</a:t>
            </a:r>
            <a:endParaRPr lang="en-US" sz="2400" dirty="0"/>
          </a:p>
          <a:p>
            <a:pPr lvl="1"/>
            <a:r>
              <a:rPr lang="es-EC" sz="2000" dirty="0"/>
              <a:t>1.Planos certificados de las áreas verdes municipales del cantón Guaranda.</a:t>
            </a:r>
            <a:endParaRPr lang="en-US" sz="2000" dirty="0"/>
          </a:p>
          <a:p>
            <a:pPr lvl="1"/>
            <a:r>
              <a:rPr lang="es-EC" sz="2000" dirty="0"/>
              <a:t>2.Plano certificado específico del área verde específica municipal del cantón Guaranda, indicando límites y área de extensión correspondiente.</a:t>
            </a:r>
            <a:endParaRPr lang="en-US" sz="2000" dirty="0"/>
          </a:p>
          <a:p>
            <a:pPr marL="0" indent="0">
              <a:buNone/>
            </a:pPr>
            <a:r>
              <a:rPr lang="es-EC" sz="2400" dirty="0" smtClean="0"/>
              <a:t>	Diana </a:t>
            </a:r>
            <a:r>
              <a:rPr lang="es-EC" sz="2400" dirty="0"/>
              <a:t>Arregui, Carolina Calero, Marco </a:t>
            </a:r>
            <a:r>
              <a:rPr lang="es-EC" sz="2400" dirty="0" err="1"/>
              <a:t>Ayme</a:t>
            </a:r>
            <a:r>
              <a:rPr lang="es-EC" sz="2400" dirty="0"/>
              <a:t>.</a:t>
            </a:r>
            <a:endParaRPr lang="en-US" sz="2400" dirty="0"/>
          </a:p>
          <a:p>
            <a:pPr lvl="0"/>
            <a:endParaRPr lang="es-EC" sz="2400" dirty="0" smtClean="0"/>
          </a:p>
          <a:p>
            <a:pPr lvl="0"/>
            <a:r>
              <a:rPr lang="es-EC" sz="2400" dirty="0" smtClean="0"/>
              <a:t>Con </a:t>
            </a:r>
            <a:r>
              <a:rPr lang="es-EC" sz="2400" dirty="0"/>
              <a:t>fecha 5 de marzo del 2025, convocamos a una reunión de carácter obligatorio e indelegable, a fin de conocer el avance de algunos proyectos que son de relevancia para el desarrollo del cantón. </a:t>
            </a:r>
            <a:endParaRPr lang="en-US" sz="2400" dirty="0"/>
          </a:p>
          <a:p>
            <a:pPr marL="0" indent="0">
              <a:buNone/>
            </a:pPr>
            <a:r>
              <a:rPr lang="es-EC" sz="2400" dirty="0" smtClean="0"/>
              <a:t>	Diana </a:t>
            </a:r>
            <a:r>
              <a:rPr lang="es-EC" sz="2400" dirty="0"/>
              <a:t>Arregui, Carolina Calero, Marco </a:t>
            </a:r>
            <a:r>
              <a:rPr lang="es-EC" sz="2400" dirty="0" err="1"/>
              <a:t>Ayme</a:t>
            </a:r>
            <a:r>
              <a:rPr lang="es-EC" sz="2400" dirty="0"/>
              <a:t>.</a:t>
            </a:r>
            <a:endParaRPr lang="en-US" sz="2400" dirty="0"/>
          </a:p>
          <a:p>
            <a:pPr lvl="0"/>
            <a:endParaRPr lang="es-EC" sz="2400" dirty="0" smtClean="0"/>
          </a:p>
          <a:p>
            <a:pPr lvl="0"/>
            <a:r>
              <a:rPr lang="es-EC" sz="2400" dirty="0" smtClean="0"/>
              <a:t>Con </a:t>
            </a:r>
            <a:r>
              <a:rPr lang="es-EC" sz="2400" dirty="0"/>
              <a:t>fecha 17 de marzo del 2025, los moradores del Barrio La Floresta, recorrido para poder solventar algunas dudas e inquietudes respecto a la propuesta de declarar a este barrio como “zona rosa”, entre otras problemáticas</a:t>
            </a:r>
            <a:r>
              <a:rPr lang="es-EC" sz="2400" dirty="0" smtClean="0"/>
              <a:t>.</a:t>
            </a:r>
            <a:r>
              <a:rPr lang="es-EC" sz="2400" dirty="0"/>
              <a:t> </a:t>
            </a:r>
            <a:endParaRPr lang="es-EC" sz="2400" dirty="0" smtClean="0"/>
          </a:p>
          <a:p>
            <a:pPr lvl="0"/>
            <a:endParaRPr lang="en-US" sz="2400" dirty="0"/>
          </a:p>
          <a:p>
            <a:pPr lvl="0"/>
            <a:r>
              <a:rPr lang="es-EC" sz="2400" dirty="0" smtClean="0"/>
              <a:t>Con fecha 11 de abril del 2025, solicitamos información detalladas respecto a:</a:t>
            </a:r>
            <a:endParaRPr lang="en-US" sz="2400" dirty="0" smtClean="0"/>
          </a:p>
        </p:txBody>
      </p:sp>
      <p:pic>
        <p:nvPicPr>
          <p:cNvPr id="23" name="Imagen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50756" y="571500"/>
            <a:ext cx="7349685" cy="9187107"/>
          </a:xfrm>
          <a:prstGeom prst="rect">
            <a:avLst/>
          </a:prstGeom>
        </p:spPr>
      </p:pic>
    </p:spTree>
    <p:extLst>
      <p:ext uri="{BB962C8B-B14F-4D97-AF65-F5344CB8AC3E}">
        <p14:creationId xmlns:p14="http://schemas.microsoft.com/office/powerpoint/2010/main" val="42630653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10870" y="0"/>
            <a:ext cx="18298870" cy="10287000"/>
            <a:chOff x="0" y="0"/>
            <a:chExt cx="12192000" cy="13716000"/>
          </a:xfrm>
          <a:solidFill>
            <a:srgbClr val="E3E3E3"/>
          </a:solidFill>
        </p:grpSpPr>
        <p:sp>
          <p:nvSpPr>
            <p:cNvPr id="6" name="Freeform 6"/>
            <p:cNvSpPr/>
            <p:nvPr/>
          </p:nvSpPr>
          <p:spPr>
            <a:xfrm>
              <a:off x="0" y="0"/>
              <a:ext cx="12192000" cy="13716000"/>
            </a:xfrm>
            <a:custGeom>
              <a:avLst/>
              <a:gdLst/>
              <a:ahLst/>
              <a:cxnLst/>
              <a:rect l="l" t="t" r="r" b="b"/>
              <a:pathLst>
                <a:path w="12192000" h="13716000">
                  <a:moveTo>
                    <a:pt x="0" y="0"/>
                  </a:moveTo>
                  <a:lnTo>
                    <a:pt x="12192000" y="0"/>
                  </a:lnTo>
                  <a:lnTo>
                    <a:pt x="12192000" y="13716000"/>
                  </a:lnTo>
                  <a:lnTo>
                    <a:pt x="0" y="13716000"/>
                  </a:lnTo>
                  <a:close/>
                </a:path>
              </a:pathLst>
            </a:custGeom>
            <a:grpFill/>
          </p:spPr>
        </p:sp>
      </p:grpSp>
      <p:pic>
        <p:nvPicPr>
          <p:cNvPr id="22" name="Imagen 21">
            <a:extLst>
              <a:ext uri="{FF2B5EF4-FFF2-40B4-BE49-F238E27FC236}">
                <a16:creationId xmlns:a16="http://schemas.microsoft.com/office/drawing/2014/main" id="{701A2CE9-CEAE-9729-EB34-B5BA4937EF32}"/>
              </a:ext>
            </a:extLst>
          </p:cNvPr>
          <p:cNvPicPr>
            <a:picLocks noChangeAspect="1"/>
          </p:cNvPicPr>
          <p:nvPr/>
        </p:nvPicPr>
        <p:blipFill>
          <a:blip r:embed="rId3">
            <a:alphaModFix amt="13000"/>
          </a:blip>
          <a:srcRect r="15380" b="15379"/>
          <a:stretch>
            <a:fillRect/>
          </a:stretch>
        </p:blipFill>
        <p:spPr>
          <a:xfrm>
            <a:off x="159" y="38190"/>
            <a:ext cx="18287841" cy="10286910"/>
          </a:xfrm>
          <a:prstGeom prst="rect">
            <a:avLst/>
          </a:prstGeom>
        </p:spPr>
      </p:pic>
      <p:grpSp>
        <p:nvGrpSpPr>
          <p:cNvPr id="7" name="Group 7"/>
          <p:cNvGrpSpPr/>
          <p:nvPr/>
        </p:nvGrpSpPr>
        <p:grpSpPr>
          <a:xfrm>
            <a:off x="17500600" y="8712250"/>
            <a:ext cx="787200" cy="787200"/>
            <a:chOff x="0" y="0"/>
            <a:chExt cx="1049600" cy="1049600"/>
          </a:xfrm>
        </p:grpSpPr>
        <p:sp>
          <p:nvSpPr>
            <p:cNvPr id="8" name="Freeform 8"/>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9" name="Group 9"/>
          <p:cNvGrpSpPr/>
          <p:nvPr/>
        </p:nvGrpSpPr>
        <p:grpSpPr>
          <a:xfrm>
            <a:off x="8356792" y="634650"/>
            <a:ext cx="9144000" cy="1613400"/>
            <a:chOff x="0" y="0"/>
            <a:chExt cx="12192000" cy="2151200"/>
          </a:xfrm>
        </p:grpSpPr>
        <p:sp>
          <p:nvSpPr>
            <p:cNvPr id="10" name="Freeform 10"/>
            <p:cNvSpPr/>
            <p:nvPr/>
          </p:nvSpPr>
          <p:spPr>
            <a:xfrm>
              <a:off x="0" y="0"/>
              <a:ext cx="12192000" cy="2151253"/>
            </a:xfrm>
            <a:custGeom>
              <a:avLst/>
              <a:gdLst/>
              <a:ahLst/>
              <a:cxnLst/>
              <a:rect l="l" t="t" r="r" b="b"/>
              <a:pathLst>
                <a:path w="12192000" h="2151253">
                  <a:moveTo>
                    <a:pt x="0" y="0"/>
                  </a:moveTo>
                  <a:lnTo>
                    <a:pt x="12192000" y="0"/>
                  </a:lnTo>
                  <a:lnTo>
                    <a:pt x="12192000" y="2151253"/>
                  </a:lnTo>
                  <a:lnTo>
                    <a:pt x="0" y="2151253"/>
                  </a:lnTo>
                  <a:close/>
                </a:path>
              </a:pathLst>
            </a:custGeom>
            <a:solidFill>
              <a:srgbClr val="E48312"/>
            </a:solidFill>
          </p:spPr>
        </p:sp>
      </p:grpSp>
      <p:grpSp>
        <p:nvGrpSpPr>
          <p:cNvPr id="11" name="Group 11"/>
          <p:cNvGrpSpPr/>
          <p:nvPr/>
        </p:nvGrpSpPr>
        <p:grpSpPr>
          <a:xfrm>
            <a:off x="15912600" y="634500"/>
            <a:ext cx="1613400" cy="1613400"/>
            <a:chOff x="0" y="0"/>
            <a:chExt cx="2151200" cy="2151200"/>
          </a:xfrm>
        </p:grpSpPr>
        <p:sp>
          <p:nvSpPr>
            <p:cNvPr id="12" name="Freeform 12"/>
            <p:cNvSpPr/>
            <p:nvPr/>
          </p:nvSpPr>
          <p:spPr>
            <a:xfrm>
              <a:off x="0" y="0"/>
              <a:ext cx="2151253" cy="2151253"/>
            </a:xfrm>
            <a:custGeom>
              <a:avLst/>
              <a:gdLst/>
              <a:ahLst/>
              <a:cxnLst/>
              <a:rect l="l" t="t" r="r" b="b"/>
              <a:pathLst>
                <a:path w="2151253" h="2151253">
                  <a:moveTo>
                    <a:pt x="0" y="0"/>
                  </a:moveTo>
                  <a:lnTo>
                    <a:pt x="2151253" y="0"/>
                  </a:lnTo>
                  <a:lnTo>
                    <a:pt x="2151253" y="2151253"/>
                  </a:lnTo>
                  <a:lnTo>
                    <a:pt x="0" y="2151253"/>
                  </a:lnTo>
                  <a:close/>
                </a:path>
              </a:pathLst>
            </a:custGeom>
            <a:solidFill>
              <a:srgbClr val="FFFFFF">
                <a:alpha val="27451"/>
              </a:srgbClr>
            </a:solidFill>
          </p:spPr>
        </p:sp>
      </p:grpSp>
      <p:grpSp>
        <p:nvGrpSpPr>
          <p:cNvPr id="13" name="Group 13"/>
          <p:cNvGrpSpPr>
            <a:grpSpLocks noChangeAspect="1"/>
          </p:cNvGrpSpPr>
          <p:nvPr/>
        </p:nvGrpSpPr>
        <p:grpSpPr>
          <a:xfrm>
            <a:off x="15975854" y="686504"/>
            <a:ext cx="1424538" cy="1474262"/>
            <a:chOff x="0" y="0"/>
            <a:chExt cx="1899384" cy="1965683"/>
          </a:xfrm>
        </p:grpSpPr>
        <p:sp>
          <p:nvSpPr>
            <p:cNvPr id="14" name="Freeform 14" descr="Dibujo con letras blancas  El contenido generado por IA puede ser incorrecto."/>
            <p:cNvSpPr/>
            <p:nvPr/>
          </p:nvSpPr>
          <p:spPr>
            <a:xfrm>
              <a:off x="0" y="0"/>
              <a:ext cx="1899412" cy="1965706"/>
            </a:xfrm>
            <a:custGeom>
              <a:avLst/>
              <a:gdLst/>
              <a:ahLst/>
              <a:cxnLst/>
              <a:rect l="l" t="t" r="r" b="b"/>
              <a:pathLst>
                <a:path w="1899412" h="1965706">
                  <a:moveTo>
                    <a:pt x="0" y="0"/>
                  </a:moveTo>
                  <a:lnTo>
                    <a:pt x="1899412" y="0"/>
                  </a:lnTo>
                  <a:lnTo>
                    <a:pt x="1899412" y="1965706"/>
                  </a:lnTo>
                  <a:lnTo>
                    <a:pt x="0" y="1965706"/>
                  </a:lnTo>
                  <a:lnTo>
                    <a:pt x="0" y="0"/>
                  </a:lnTo>
                  <a:close/>
                </a:path>
              </a:pathLst>
            </a:custGeom>
            <a:blipFill>
              <a:blip r:embed="rId4"/>
              <a:stretch>
                <a:fillRect l="-350627" r="1"/>
              </a:stretch>
            </a:blipFill>
          </p:spPr>
        </p:sp>
      </p:grpSp>
      <p:grpSp>
        <p:nvGrpSpPr>
          <p:cNvPr id="15" name="Group 15"/>
          <p:cNvGrpSpPr/>
          <p:nvPr/>
        </p:nvGrpSpPr>
        <p:grpSpPr>
          <a:xfrm>
            <a:off x="8966198" y="571500"/>
            <a:ext cx="6921600" cy="1676451"/>
            <a:chOff x="0" y="-84067"/>
            <a:chExt cx="9228800" cy="2235267"/>
          </a:xfrm>
        </p:grpSpPr>
        <p:sp>
          <p:nvSpPr>
            <p:cNvPr id="16" name="Freeform 16"/>
            <p:cNvSpPr/>
            <p:nvPr/>
          </p:nvSpPr>
          <p:spPr>
            <a:xfrm>
              <a:off x="0" y="0"/>
              <a:ext cx="9228800" cy="2151200"/>
            </a:xfrm>
            <a:custGeom>
              <a:avLst/>
              <a:gdLst/>
              <a:ahLst/>
              <a:cxnLst/>
              <a:rect l="l" t="t" r="r" b="b"/>
              <a:pathLst>
                <a:path w="9228800" h="2151200">
                  <a:moveTo>
                    <a:pt x="0" y="0"/>
                  </a:moveTo>
                  <a:lnTo>
                    <a:pt x="9228800" y="0"/>
                  </a:lnTo>
                  <a:lnTo>
                    <a:pt x="9228800" y="2151200"/>
                  </a:lnTo>
                  <a:lnTo>
                    <a:pt x="0" y="2151200"/>
                  </a:lnTo>
                  <a:close/>
                </a:path>
              </a:pathLst>
            </a:custGeom>
          </p:spPr>
        </p:sp>
        <p:sp>
          <p:nvSpPr>
            <p:cNvPr id="17" name="TextBox 17"/>
            <p:cNvSpPr txBox="1"/>
            <p:nvPr/>
          </p:nvSpPr>
          <p:spPr>
            <a:xfrm>
              <a:off x="0" y="-84067"/>
              <a:ext cx="9228800" cy="2179775"/>
            </a:xfrm>
            <a:prstGeom prst="rect">
              <a:avLst/>
            </a:prstGeom>
          </p:spPr>
          <p:txBody>
            <a:bodyPr lIns="0" tIns="0" rIns="0" bIns="0" rtlCol="0" anchor="ctr"/>
            <a:lstStyle/>
            <a:p>
              <a:pPr>
                <a:lnSpc>
                  <a:spcPts val="3840"/>
                </a:lnSpc>
              </a:pPr>
              <a:r>
                <a:rPr lang="es-MX" sz="3200" b="1" dirty="0">
                  <a:solidFill>
                    <a:schemeClr val="bg1"/>
                  </a:solidFill>
                </a:rPr>
                <a:t>d) Fiscalizaciones CONJUNTAS</a:t>
              </a:r>
              <a:endParaRPr lang="es-MX" sz="2800" b="1" dirty="0">
                <a:solidFill>
                  <a:schemeClr val="bg1"/>
                </a:solidFill>
              </a:endParaRPr>
            </a:p>
          </p:txBody>
        </p:sp>
      </p:grpSp>
      <p:grpSp>
        <p:nvGrpSpPr>
          <p:cNvPr id="19" name="Group 19"/>
          <p:cNvGrpSpPr/>
          <p:nvPr/>
        </p:nvGrpSpPr>
        <p:grpSpPr>
          <a:xfrm>
            <a:off x="17500800" y="8712450"/>
            <a:ext cx="787200" cy="787200"/>
            <a:chOff x="0" y="0"/>
            <a:chExt cx="1049600" cy="1049600"/>
          </a:xfrm>
        </p:grpSpPr>
        <p:sp>
          <p:nvSpPr>
            <p:cNvPr id="20" name="Freeform 20"/>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21" name="TextBox 21"/>
            <p:cNvSpPr txBox="1"/>
            <p:nvPr/>
          </p:nvSpPr>
          <p:spPr>
            <a:xfrm>
              <a:off x="0" y="-9525"/>
              <a:ext cx="1049600" cy="1059125"/>
            </a:xfrm>
            <a:prstGeom prst="rect">
              <a:avLst/>
            </a:prstGeom>
          </p:spPr>
          <p:txBody>
            <a:bodyPr lIns="0" tIns="0" rIns="0" bIns="0" rtlCol="0" anchor="ctr"/>
            <a:lstStyle/>
            <a:p>
              <a:pPr algn="ctr">
                <a:lnSpc>
                  <a:spcPts val="2879"/>
                </a:lnSpc>
              </a:pPr>
              <a:r>
                <a:rPr lang="en-US" sz="2400" b="1" dirty="0">
                  <a:solidFill>
                    <a:srgbClr val="FFFFFF"/>
                  </a:solidFill>
                  <a:latin typeface="Barlow Bold"/>
                  <a:ea typeface="Barlow Bold"/>
                  <a:cs typeface="Barlow Bold"/>
                  <a:sym typeface="Barlow Bold"/>
                </a:rPr>
                <a:t>7</a:t>
              </a:r>
            </a:p>
          </p:txBody>
        </p:sp>
      </p:grpSp>
      <p:sp>
        <p:nvSpPr>
          <p:cNvPr id="23" name="Marcador de texto 5">
            <a:extLst>
              <a:ext uri="{FF2B5EF4-FFF2-40B4-BE49-F238E27FC236}">
                <a16:creationId xmlns:a16="http://schemas.microsoft.com/office/drawing/2014/main" id="{8BF4005F-BC3F-D1AD-7105-BFEA6E54B717}"/>
              </a:ext>
            </a:extLst>
          </p:cNvPr>
          <p:cNvSpPr txBox="1">
            <a:spLocks/>
          </p:cNvSpPr>
          <p:nvPr/>
        </p:nvSpPr>
        <p:spPr>
          <a:xfrm>
            <a:off x="8763000" y="3038324"/>
            <a:ext cx="8516343" cy="340057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r>
              <a:rPr lang="es-EC" sz="2000" dirty="0"/>
              <a:t>Las comunidades involucradas en la zona roja, establecida en el PUGS, aprobado mediante sesión del día lunes 13 de marzo del 2025, así como información respecto a las comunidades que se encuentran aledáneas a esta zona roja. Incluidos mapas </a:t>
            </a:r>
            <a:r>
              <a:rPr lang="es-EC" sz="2000" dirty="0" err="1"/>
              <a:t>georeferenciales</a:t>
            </a:r>
            <a:r>
              <a:rPr lang="es-EC" sz="2000" dirty="0"/>
              <a:t>.</a:t>
            </a:r>
            <a:endParaRPr lang="en-US" sz="2000" dirty="0"/>
          </a:p>
          <a:p>
            <a:pPr lvl="1"/>
            <a:r>
              <a:rPr lang="es-EC" sz="2000" dirty="0"/>
              <a:t>Las comunidades involucradas en la zona rosa, establecida en el PUGS, aprobado mediante sesión del día lunes 13 de marzo del 2025, así como información respecto a las comunidades que se encuentran aledáneas a esta zona roja. Incluidos mapas </a:t>
            </a:r>
            <a:r>
              <a:rPr lang="es-EC" sz="2000" dirty="0" err="1"/>
              <a:t>georeferenciales</a:t>
            </a:r>
            <a:r>
              <a:rPr lang="es-EC" sz="2000" dirty="0"/>
              <a:t>.</a:t>
            </a:r>
            <a:endParaRPr lang="en-US" sz="2000" dirty="0"/>
          </a:p>
          <a:p>
            <a:pPr lvl="1"/>
            <a:r>
              <a:rPr lang="es-EC" sz="2000" dirty="0"/>
              <a:t>El criterio técnico establecido para la determinación de estas zonas.</a:t>
            </a:r>
            <a:endParaRPr lang="en-US" sz="2000" dirty="0"/>
          </a:p>
          <a:p>
            <a:pPr lvl="1"/>
            <a:r>
              <a:rPr lang="es-EC" sz="2000" dirty="0"/>
              <a:t>Actas y fotografías de la socialización previa de estas zonas.</a:t>
            </a:r>
            <a:endParaRPr lang="en-US" sz="2000" dirty="0"/>
          </a:p>
          <a:p>
            <a:endParaRPr lang="en-US" sz="2400" dirty="0"/>
          </a:p>
          <a:p>
            <a:pPr lvl="0"/>
            <a:r>
              <a:rPr lang="es-EC" sz="2400" dirty="0"/>
              <a:t>Con fecha 22 de abril del 2025, </a:t>
            </a:r>
            <a:r>
              <a:rPr lang="es-EC" sz="2400" b="1" dirty="0"/>
              <a:t>dejamos constancia de nuestra insistencia, y a la vez preocupación, pues a dos años de iniciada la actual administración, no se ha concretado la construcción del embaulado de </a:t>
            </a:r>
            <a:r>
              <a:rPr lang="es-EC" sz="2400" b="1" dirty="0" err="1"/>
              <a:t>Alpachaca</a:t>
            </a:r>
            <a:r>
              <a:rPr lang="es-EC" sz="2400" b="1" dirty="0"/>
              <a:t> en su tramo faltante.</a:t>
            </a:r>
            <a:endParaRPr lang="en-US" sz="2400" dirty="0"/>
          </a:p>
          <a:p>
            <a:pPr marL="0" indent="0">
              <a:buNone/>
            </a:pPr>
            <a:r>
              <a:rPr lang="es-EC" sz="2400" dirty="0" smtClean="0"/>
              <a:t>	Diana </a:t>
            </a:r>
            <a:r>
              <a:rPr lang="es-EC" sz="2400" dirty="0"/>
              <a:t>Arregui, Carolina Calero, Olga Pasto y Marco </a:t>
            </a:r>
            <a:r>
              <a:rPr lang="es-EC" sz="2400" dirty="0" err="1"/>
              <a:t>Ayme</a:t>
            </a:r>
            <a:r>
              <a:rPr lang="es-EC" sz="2400" dirty="0"/>
              <a:t>.</a:t>
            </a:r>
            <a:endParaRPr lang="en-US" sz="2400" dirty="0"/>
          </a:p>
          <a:p>
            <a:pPr marL="457200" lvl="1" indent="0">
              <a:buNone/>
            </a:pPr>
            <a:endParaRPr lang="es-EC" sz="2000" dirty="0"/>
          </a:p>
          <a:p>
            <a:pPr marL="0" indent="0">
              <a:buNone/>
            </a:pPr>
            <a:endParaRPr lang="en-US" sz="2400" dirty="0"/>
          </a:p>
          <a:p>
            <a:endParaRPr lang="en-US" sz="2400" dirty="0"/>
          </a:p>
          <a:p>
            <a:endParaRPr lang="en-US" sz="2400" dirty="0"/>
          </a:p>
          <a:p>
            <a:endParaRPr lang="en-US" sz="2400" dirty="0"/>
          </a:p>
        </p:txBody>
      </p:sp>
      <p:pic>
        <p:nvPicPr>
          <p:cNvPr id="2" name="Imagen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9440" y="489004"/>
            <a:ext cx="7447193" cy="9308991"/>
          </a:xfrm>
          <a:prstGeom prst="rect">
            <a:avLst/>
          </a:prstGeom>
        </p:spPr>
      </p:pic>
    </p:spTree>
    <p:extLst>
      <p:ext uri="{BB962C8B-B14F-4D97-AF65-F5344CB8AC3E}">
        <p14:creationId xmlns:p14="http://schemas.microsoft.com/office/powerpoint/2010/main" val="10002097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8288000" cy="10287000"/>
            <a:chOff x="0" y="0"/>
            <a:chExt cx="12192000" cy="13716000"/>
          </a:xfrm>
          <a:solidFill>
            <a:srgbClr val="E3E3E3"/>
          </a:solidFill>
        </p:grpSpPr>
        <p:sp>
          <p:nvSpPr>
            <p:cNvPr id="6" name="Freeform 6"/>
            <p:cNvSpPr/>
            <p:nvPr/>
          </p:nvSpPr>
          <p:spPr>
            <a:xfrm>
              <a:off x="0" y="0"/>
              <a:ext cx="12192000" cy="13716000"/>
            </a:xfrm>
            <a:custGeom>
              <a:avLst/>
              <a:gdLst/>
              <a:ahLst/>
              <a:cxnLst/>
              <a:rect l="l" t="t" r="r" b="b"/>
              <a:pathLst>
                <a:path w="12192000" h="13716000">
                  <a:moveTo>
                    <a:pt x="0" y="0"/>
                  </a:moveTo>
                  <a:lnTo>
                    <a:pt x="12192000" y="0"/>
                  </a:lnTo>
                  <a:lnTo>
                    <a:pt x="12192000" y="13716000"/>
                  </a:lnTo>
                  <a:lnTo>
                    <a:pt x="0" y="13716000"/>
                  </a:lnTo>
                  <a:close/>
                </a:path>
              </a:pathLst>
            </a:custGeom>
            <a:grpFill/>
          </p:spPr>
        </p:sp>
      </p:grpSp>
      <p:grpSp>
        <p:nvGrpSpPr>
          <p:cNvPr id="9" name="Group 9"/>
          <p:cNvGrpSpPr/>
          <p:nvPr/>
        </p:nvGrpSpPr>
        <p:grpSpPr>
          <a:xfrm>
            <a:off x="1006756" y="787548"/>
            <a:ext cx="9144000" cy="1613400"/>
            <a:chOff x="0" y="0"/>
            <a:chExt cx="12192000" cy="2151200"/>
          </a:xfrm>
        </p:grpSpPr>
        <p:sp>
          <p:nvSpPr>
            <p:cNvPr id="10" name="Freeform 10"/>
            <p:cNvSpPr/>
            <p:nvPr/>
          </p:nvSpPr>
          <p:spPr>
            <a:xfrm>
              <a:off x="0" y="0"/>
              <a:ext cx="12192000" cy="2151253"/>
            </a:xfrm>
            <a:custGeom>
              <a:avLst/>
              <a:gdLst/>
              <a:ahLst/>
              <a:cxnLst/>
              <a:rect l="l" t="t" r="r" b="b"/>
              <a:pathLst>
                <a:path w="12192000" h="2151253">
                  <a:moveTo>
                    <a:pt x="0" y="0"/>
                  </a:moveTo>
                  <a:lnTo>
                    <a:pt x="12192000" y="0"/>
                  </a:lnTo>
                  <a:lnTo>
                    <a:pt x="12192000" y="2151253"/>
                  </a:lnTo>
                  <a:lnTo>
                    <a:pt x="0" y="2151253"/>
                  </a:lnTo>
                  <a:close/>
                </a:path>
              </a:pathLst>
            </a:custGeom>
            <a:solidFill>
              <a:srgbClr val="E48312"/>
            </a:solidFill>
          </p:spPr>
        </p:sp>
      </p:grpSp>
      <p:grpSp>
        <p:nvGrpSpPr>
          <p:cNvPr id="11" name="Group 11"/>
          <p:cNvGrpSpPr/>
          <p:nvPr/>
        </p:nvGrpSpPr>
        <p:grpSpPr>
          <a:xfrm>
            <a:off x="1008534" y="787548"/>
            <a:ext cx="1613400" cy="1613400"/>
            <a:chOff x="0" y="0"/>
            <a:chExt cx="2151200" cy="2151200"/>
          </a:xfrm>
        </p:grpSpPr>
        <p:sp>
          <p:nvSpPr>
            <p:cNvPr id="12" name="Freeform 12"/>
            <p:cNvSpPr/>
            <p:nvPr/>
          </p:nvSpPr>
          <p:spPr>
            <a:xfrm>
              <a:off x="0" y="0"/>
              <a:ext cx="2151253" cy="2151253"/>
            </a:xfrm>
            <a:custGeom>
              <a:avLst/>
              <a:gdLst/>
              <a:ahLst/>
              <a:cxnLst/>
              <a:rect l="l" t="t" r="r" b="b"/>
              <a:pathLst>
                <a:path w="2151253" h="2151253">
                  <a:moveTo>
                    <a:pt x="0" y="0"/>
                  </a:moveTo>
                  <a:lnTo>
                    <a:pt x="2151253" y="0"/>
                  </a:lnTo>
                  <a:lnTo>
                    <a:pt x="2151253" y="2151253"/>
                  </a:lnTo>
                  <a:lnTo>
                    <a:pt x="0" y="2151253"/>
                  </a:lnTo>
                  <a:close/>
                </a:path>
              </a:pathLst>
            </a:custGeom>
            <a:solidFill>
              <a:srgbClr val="FFFFFF">
                <a:alpha val="27451"/>
              </a:srgbClr>
            </a:solidFill>
          </p:spPr>
        </p:sp>
      </p:grpSp>
      <p:grpSp>
        <p:nvGrpSpPr>
          <p:cNvPr id="13" name="Group 13"/>
          <p:cNvGrpSpPr>
            <a:grpSpLocks noChangeAspect="1"/>
          </p:cNvGrpSpPr>
          <p:nvPr/>
        </p:nvGrpSpPr>
        <p:grpSpPr>
          <a:xfrm>
            <a:off x="1096888" y="839602"/>
            <a:ext cx="1424538" cy="1474262"/>
            <a:chOff x="0" y="0"/>
            <a:chExt cx="1899384" cy="1965683"/>
          </a:xfrm>
        </p:grpSpPr>
        <p:sp>
          <p:nvSpPr>
            <p:cNvPr id="14" name="Freeform 14" descr="Dibujo con letras blancas  El contenido generado por IA puede ser incorrecto."/>
            <p:cNvSpPr/>
            <p:nvPr/>
          </p:nvSpPr>
          <p:spPr>
            <a:xfrm>
              <a:off x="0" y="0"/>
              <a:ext cx="1899412" cy="1965706"/>
            </a:xfrm>
            <a:custGeom>
              <a:avLst/>
              <a:gdLst/>
              <a:ahLst/>
              <a:cxnLst/>
              <a:rect l="l" t="t" r="r" b="b"/>
              <a:pathLst>
                <a:path w="1899412" h="1965706">
                  <a:moveTo>
                    <a:pt x="0" y="0"/>
                  </a:moveTo>
                  <a:lnTo>
                    <a:pt x="1899412" y="0"/>
                  </a:lnTo>
                  <a:lnTo>
                    <a:pt x="1899412" y="1965706"/>
                  </a:lnTo>
                  <a:lnTo>
                    <a:pt x="0" y="1965706"/>
                  </a:lnTo>
                  <a:lnTo>
                    <a:pt x="0" y="0"/>
                  </a:lnTo>
                  <a:close/>
                </a:path>
              </a:pathLst>
            </a:custGeom>
            <a:blipFill>
              <a:blip r:embed="rId3"/>
              <a:stretch>
                <a:fillRect l="-350627" r="1"/>
              </a:stretch>
            </a:blipFill>
          </p:spPr>
        </p:sp>
      </p:grpSp>
      <p:grpSp>
        <p:nvGrpSpPr>
          <p:cNvPr id="15" name="Group 15"/>
          <p:cNvGrpSpPr/>
          <p:nvPr/>
        </p:nvGrpSpPr>
        <p:grpSpPr>
          <a:xfrm>
            <a:off x="2992116" y="787548"/>
            <a:ext cx="6921600" cy="1613400"/>
            <a:chOff x="0" y="0"/>
            <a:chExt cx="9228800" cy="2151200"/>
          </a:xfrm>
        </p:grpSpPr>
        <p:sp>
          <p:nvSpPr>
            <p:cNvPr id="16" name="Freeform 16"/>
            <p:cNvSpPr/>
            <p:nvPr/>
          </p:nvSpPr>
          <p:spPr>
            <a:xfrm>
              <a:off x="0" y="0"/>
              <a:ext cx="9228800" cy="2151200"/>
            </a:xfrm>
            <a:custGeom>
              <a:avLst/>
              <a:gdLst/>
              <a:ahLst/>
              <a:cxnLst/>
              <a:rect l="l" t="t" r="r" b="b"/>
              <a:pathLst>
                <a:path w="9228800" h="2151200">
                  <a:moveTo>
                    <a:pt x="0" y="0"/>
                  </a:moveTo>
                  <a:lnTo>
                    <a:pt x="9228800" y="0"/>
                  </a:lnTo>
                  <a:lnTo>
                    <a:pt x="9228800" y="2151200"/>
                  </a:lnTo>
                  <a:lnTo>
                    <a:pt x="0" y="2151200"/>
                  </a:lnTo>
                  <a:close/>
                </a:path>
              </a:pathLst>
            </a:custGeom>
          </p:spPr>
        </p:sp>
        <p:sp>
          <p:nvSpPr>
            <p:cNvPr id="17" name="TextBox 17"/>
            <p:cNvSpPr txBox="1"/>
            <p:nvPr/>
          </p:nvSpPr>
          <p:spPr>
            <a:xfrm>
              <a:off x="0" y="-28575"/>
              <a:ext cx="9228800" cy="2179775"/>
            </a:xfrm>
            <a:prstGeom prst="rect">
              <a:avLst/>
            </a:prstGeom>
          </p:spPr>
          <p:txBody>
            <a:bodyPr lIns="0" tIns="0" rIns="0" bIns="0" rtlCol="0" anchor="ctr"/>
            <a:lstStyle/>
            <a:p>
              <a:pPr>
                <a:lnSpc>
                  <a:spcPts val="3840"/>
                </a:lnSpc>
              </a:pPr>
              <a:r>
                <a:rPr lang="es-MX" sz="3200" b="1" dirty="0">
                  <a:solidFill>
                    <a:schemeClr val="bg1"/>
                  </a:solidFill>
                </a:rPr>
                <a:t>d) Fiscalización</a:t>
              </a:r>
              <a:endParaRPr lang="es-MX" sz="2800" b="1" dirty="0">
                <a:solidFill>
                  <a:schemeClr val="bg1"/>
                </a:solidFill>
              </a:endParaRPr>
            </a:p>
            <a:p>
              <a:pPr>
                <a:lnSpc>
                  <a:spcPts val="3840"/>
                </a:lnSpc>
              </a:pPr>
              <a:r>
                <a:rPr lang="en-US" sz="3200" b="1" dirty="0" smtClean="0">
                  <a:solidFill>
                    <a:srgbClr val="FFFFFF"/>
                  </a:solidFill>
                  <a:latin typeface="Arimo Bold"/>
                  <a:ea typeface="Arimo Bold"/>
                  <a:cs typeface="Arimo Bold"/>
                  <a:sym typeface="Arimo Bold"/>
                </a:rPr>
                <a:t>FISCALIZACIONES </a:t>
              </a:r>
            </a:p>
            <a:p>
              <a:pPr>
                <a:lnSpc>
                  <a:spcPts val="3840"/>
                </a:lnSpc>
              </a:pPr>
              <a:r>
                <a:rPr lang="es-MX" sz="3200" b="1" dirty="0" smtClean="0">
                  <a:solidFill>
                    <a:srgbClr val="FFFFFF"/>
                  </a:solidFill>
                  <a:latin typeface="Arimo Bold"/>
                  <a:ea typeface="Arimo Bold"/>
                  <a:cs typeface="Arimo Bold"/>
                  <a:sym typeface="Arimo Bold"/>
                </a:rPr>
                <a:t>ENTES DE CONTROL EXTERNO</a:t>
              </a:r>
              <a:endParaRPr lang="en-US" sz="3200" b="1" dirty="0">
                <a:solidFill>
                  <a:srgbClr val="FFFFFF"/>
                </a:solidFill>
                <a:latin typeface="Arimo Bold"/>
                <a:ea typeface="Arimo Bold"/>
                <a:cs typeface="Arimo Bold"/>
                <a:sym typeface="Arimo Bold"/>
              </a:endParaRPr>
            </a:p>
          </p:txBody>
        </p:sp>
      </p:grpSp>
      <p:pic>
        <p:nvPicPr>
          <p:cNvPr id="22" name="Imagen 21">
            <a:extLst>
              <a:ext uri="{FF2B5EF4-FFF2-40B4-BE49-F238E27FC236}">
                <a16:creationId xmlns:a16="http://schemas.microsoft.com/office/drawing/2014/main" id="{926E07F8-3734-B72B-04F9-D20EA35BA8FF}"/>
              </a:ext>
            </a:extLst>
          </p:cNvPr>
          <p:cNvPicPr>
            <a:picLocks noChangeAspect="1"/>
          </p:cNvPicPr>
          <p:nvPr/>
        </p:nvPicPr>
        <p:blipFill>
          <a:blip r:embed="rId4">
            <a:alphaModFix amt="13000"/>
          </a:blip>
          <a:srcRect r="15380" b="15379"/>
          <a:stretch>
            <a:fillRect/>
          </a:stretch>
        </p:blipFill>
        <p:spPr>
          <a:xfrm>
            <a:off x="50957" y="4991100"/>
            <a:ext cx="9321643" cy="5243424"/>
          </a:xfrm>
          <a:prstGeom prst="rect">
            <a:avLst/>
          </a:prstGeom>
        </p:spPr>
      </p:pic>
      <p:grpSp>
        <p:nvGrpSpPr>
          <p:cNvPr id="7" name="Group 7"/>
          <p:cNvGrpSpPr/>
          <p:nvPr/>
        </p:nvGrpSpPr>
        <p:grpSpPr>
          <a:xfrm>
            <a:off x="17500600" y="8712250"/>
            <a:ext cx="787200" cy="787200"/>
            <a:chOff x="0" y="0"/>
            <a:chExt cx="1049600" cy="1049600"/>
          </a:xfrm>
        </p:grpSpPr>
        <p:sp>
          <p:nvSpPr>
            <p:cNvPr id="8" name="Freeform 8"/>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19" name="Group 19"/>
          <p:cNvGrpSpPr/>
          <p:nvPr/>
        </p:nvGrpSpPr>
        <p:grpSpPr>
          <a:xfrm>
            <a:off x="17500800" y="8712450"/>
            <a:ext cx="787200" cy="787200"/>
            <a:chOff x="0" y="0"/>
            <a:chExt cx="1049600" cy="1049600"/>
          </a:xfrm>
        </p:grpSpPr>
        <p:sp>
          <p:nvSpPr>
            <p:cNvPr id="20" name="Freeform 20"/>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21" name="TextBox 21"/>
            <p:cNvSpPr txBox="1"/>
            <p:nvPr/>
          </p:nvSpPr>
          <p:spPr>
            <a:xfrm>
              <a:off x="0" y="-9525"/>
              <a:ext cx="1049600" cy="1059125"/>
            </a:xfrm>
            <a:prstGeom prst="rect">
              <a:avLst/>
            </a:prstGeom>
          </p:spPr>
          <p:txBody>
            <a:bodyPr lIns="0" tIns="0" rIns="0" bIns="0" rtlCol="0" anchor="ctr"/>
            <a:lstStyle/>
            <a:p>
              <a:pPr algn="ctr">
                <a:lnSpc>
                  <a:spcPts val="2879"/>
                </a:lnSpc>
              </a:pPr>
              <a:r>
                <a:rPr lang="en-US" sz="2400" b="1" dirty="0">
                  <a:solidFill>
                    <a:srgbClr val="FFFFFF"/>
                  </a:solidFill>
                  <a:latin typeface="Barlow Bold"/>
                  <a:ea typeface="Barlow Bold"/>
                  <a:cs typeface="Barlow Bold"/>
                  <a:sym typeface="Barlow Bold"/>
                </a:rPr>
                <a:t>9</a:t>
              </a:r>
            </a:p>
          </p:txBody>
        </p:sp>
      </p:grpSp>
      <p:sp>
        <p:nvSpPr>
          <p:cNvPr id="26" name="Marcador de texto 5">
            <a:extLst>
              <a:ext uri="{FF2B5EF4-FFF2-40B4-BE49-F238E27FC236}">
                <a16:creationId xmlns:a16="http://schemas.microsoft.com/office/drawing/2014/main" id="{8BF4005F-BC3F-D1AD-7105-BFEA6E54B717}"/>
              </a:ext>
            </a:extLst>
          </p:cNvPr>
          <p:cNvSpPr txBox="1">
            <a:spLocks/>
          </p:cNvSpPr>
          <p:nvPr/>
        </p:nvSpPr>
        <p:spPr>
          <a:xfrm>
            <a:off x="355056" y="2657324"/>
            <a:ext cx="9010617" cy="340057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es-EC" sz="2400" dirty="0"/>
              <a:t>Con fecha 21 de marzo del </a:t>
            </a:r>
            <a:r>
              <a:rPr lang="es-EC" sz="2400" dirty="0" smtClean="0"/>
              <a:t>2025, </a:t>
            </a:r>
            <a:r>
              <a:rPr lang="es-EC" sz="2400" dirty="0"/>
              <a:t>p</a:t>
            </a:r>
            <a:r>
              <a:rPr lang="es-EC" sz="2400" dirty="0" smtClean="0"/>
              <a:t>use </a:t>
            </a:r>
            <a:r>
              <a:rPr lang="es-EC" sz="2400" dirty="0"/>
              <a:t>en conocimiento del Jefe de Equipo de </a:t>
            </a:r>
            <a:r>
              <a:rPr lang="es-EC" sz="2400" b="1" dirty="0" smtClean="0"/>
              <a:t>CONTRALORÍA</a:t>
            </a:r>
            <a:r>
              <a:rPr lang="es-EC" sz="2400" dirty="0" smtClean="0"/>
              <a:t>, </a:t>
            </a:r>
            <a:r>
              <a:rPr lang="es-EC" sz="2400" dirty="0"/>
              <a:t>mediante oficio N° 009 – DAV – GADCG - 2025, información recopilada respecto a las </a:t>
            </a:r>
            <a:r>
              <a:rPr lang="es-EC" sz="2400" b="1" dirty="0" smtClean="0"/>
              <a:t>CÁMARAS DE VIDEO VIGILANCIA</a:t>
            </a:r>
            <a:r>
              <a:rPr lang="es-EC" sz="2400" dirty="0" smtClean="0"/>
              <a:t>, </a:t>
            </a:r>
            <a:r>
              <a:rPr lang="es-EC" sz="2400" dirty="0"/>
              <a:t>en virtud de que la institución se encontraba realizando los procesos del </a:t>
            </a:r>
            <a:r>
              <a:rPr lang="es-EC" sz="2400" b="1" dirty="0" smtClean="0"/>
              <a:t>EXAMEN ESPECIAL.</a:t>
            </a:r>
          </a:p>
          <a:p>
            <a:pPr lvl="0"/>
            <a:endParaRPr lang="es-EC" sz="2400" b="1" dirty="0" smtClean="0"/>
          </a:p>
          <a:p>
            <a:pPr lvl="0"/>
            <a:r>
              <a:rPr lang="es-EC" sz="2400" dirty="0"/>
              <a:t>Con fecha 21 de marzo del </a:t>
            </a:r>
            <a:r>
              <a:rPr lang="es-EC" sz="2400" dirty="0" smtClean="0"/>
              <a:t>2025, puse </a:t>
            </a:r>
            <a:r>
              <a:rPr lang="es-EC" sz="2400" dirty="0"/>
              <a:t>en conocimiento del Jefe de Equipo de </a:t>
            </a:r>
            <a:r>
              <a:rPr lang="es-EC" sz="2400" b="1" dirty="0" smtClean="0"/>
              <a:t>CONTRALORÍA</a:t>
            </a:r>
            <a:r>
              <a:rPr lang="es-EC" sz="2400" dirty="0" smtClean="0"/>
              <a:t>, </a:t>
            </a:r>
            <a:r>
              <a:rPr lang="es-EC" sz="2400" dirty="0"/>
              <a:t>mediante oficio N° 010 – DAV – GADCG - 2025, información recopilada respecto a </a:t>
            </a:r>
            <a:r>
              <a:rPr lang="es-EC" sz="2400" b="1" dirty="0" smtClean="0"/>
              <a:t>MAQUINARIAS Y VEHÍCULOS</a:t>
            </a:r>
            <a:r>
              <a:rPr lang="es-EC" sz="2400" dirty="0" smtClean="0"/>
              <a:t> emitida </a:t>
            </a:r>
            <a:r>
              <a:rPr lang="es-EC" sz="2400" dirty="0"/>
              <a:t>a mi persona por una empresa, con el número de RUC correspondiente, para los fines pertinentes, en virtud de que la institución se encontraba realizando los procesos del </a:t>
            </a:r>
            <a:r>
              <a:rPr lang="es-EC" sz="2400" b="1" dirty="0" smtClean="0"/>
              <a:t>EXAMEN ESPECIAL.</a:t>
            </a:r>
          </a:p>
          <a:p>
            <a:pPr lvl="0"/>
            <a:endParaRPr lang="es-EC" sz="2400" b="1" dirty="0" smtClean="0"/>
          </a:p>
          <a:p>
            <a:pPr lvl="0"/>
            <a:r>
              <a:rPr lang="es-EC" sz="2400" dirty="0"/>
              <a:t>Con fecha 2 de abril del 2025</a:t>
            </a:r>
            <a:r>
              <a:rPr lang="es-EC" sz="2400" dirty="0" smtClean="0"/>
              <a:t>, EXPLICACIÓN </a:t>
            </a:r>
            <a:r>
              <a:rPr lang="es-EC" sz="2400" dirty="0"/>
              <a:t>CONCRETA Y DETALLADA respecto a la </a:t>
            </a:r>
            <a:r>
              <a:rPr lang="es-EC" sz="2400" b="1" dirty="0"/>
              <a:t>ADQUISICIÓN DE EQUIPOS PARA LA RECOLECCIÓN DE RESIDUOS SOLIDOS EN EL CANTÓN GUARANDA, PROVINCIA BOLÍVAR</a:t>
            </a:r>
            <a:r>
              <a:rPr lang="es-EC" sz="2400" dirty="0" smtClean="0"/>
              <a:t>. C.C. </a:t>
            </a:r>
            <a:r>
              <a:rPr lang="es-EC" sz="2400" b="1" dirty="0" smtClean="0"/>
              <a:t>CONTRALORÍA</a:t>
            </a:r>
            <a:r>
              <a:rPr lang="es-EC" sz="2400" dirty="0" smtClean="0"/>
              <a:t>.</a:t>
            </a:r>
          </a:p>
          <a:p>
            <a:pPr marL="0" lvl="0" indent="0">
              <a:buNone/>
            </a:pPr>
            <a:r>
              <a:rPr lang="es-EC" sz="2400" dirty="0" smtClean="0"/>
              <a:t>	Diana Arregui y Viviana Chochos.</a:t>
            </a:r>
          </a:p>
          <a:p>
            <a:pPr marL="457200" lvl="1" indent="0">
              <a:buNone/>
            </a:pPr>
            <a:endParaRPr lang="es-EC" sz="2000" dirty="0" smtClean="0"/>
          </a:p>
          <a:p>
            <a:pPr marL="0" indent="0">
              <a:buNone/>
            </a:pPr>
            <a:endParaRPr lang="en-US" sz="2400" dirty="0"/>
          </a:p>
          <a:p>
            <a:endParaRPr lang="en-US" sz="2400" dirty="0"/>
          </a:p>
          <a:p>
            <a:endParaRPr lang="en-US" sz="2400" dirty="0"/>
          </a:p>
          <a:p>
            <a:endParaRPr lang="en-US" sz="2400" dirty="0"/>
          </a:p>
        </p:txBody>
      </p:sp>
      <p:pic>
        <p:nvPicPr>
          <p:cNvPr id="23" name="Imagen 22"/>
          <p:cNvPicPr/>
          <p:nvPr/>
        </p:nvPicPr>
        <p:blipFill rotWithShape="1">
          <a:blip r:embed="rId5" cstate="print">
            <a:extLst>
              <a:ext uri="{28A0092B-C50C-407E-A947-70E740481C1C}">
                <a14:useLocalDpi xmlns:a14="http://schemas.microsoft.com/office/drawing/2010/main" val="0"/>
              </a:ext>
            </a:extLst>
          </a:blip>
          <a:srcRect l="2472" t="10651" b="-1"/>
          <a:stretch/>
        </p:blipFill>
        <p:spPr>
          <a:xfrm>
            <a:off x="9906000" y="2400300"/>
            <a:ext cx="8372741" cy="5752917"/>
          </a:xfrm>
          <a:prstGeom prst="rect">
            <a:avLst/>
          </a:prstGeom>
        </p:spPr>
      </p:pic>
    </p:spTree>
    <p:extLst>
      <p:ext uri="{BB962C8B-B14F-4D97-AF65-F5344CB8AC3E}">
        <p14:creationId xmlns:p14="http://schemas.microsoft.com/office/powerpoint/2010/main" val="63683410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10870" y="0"/>
            <a:ext cx="18298870" cy="10287000"/>
            <a:chOff x="0" y="0"/>
            <a:chExt cx="12192000" cy="13716000"/>
          </a:xfrm>
          <a:solidFill>
            <a:srgbClr val="E3E3E3"/>
          </a:solidFill>
        </p:grpSpPr>
        <p:sp>
          <p:nvSpPr>
            <p:cNvPr id="6" name="Freeform 6"/>
            <p:cNvSpPr/>
            <p:nvPr/>
          </p:nvSpPr>
          <p:spPr>
            <a:xfrm>
              <a:off x="0" y="0"/>
              <a:ext cx="12192000" cy="13716000"/>
            </a:xfrm>
            <a:custGeom>
              <a:avLst/>
              <a:gdLst/>
              <a:ahLst/>
              <a:cxnLst/>
              <a:rect l="l" t="t" r="r" b="b"/>
              <a:pathLst>
                <a:path w="12192000" h="13716000">
                  <a:moveTo>
                    <a:pt x="0" y="0"/>
                  </a:moveTo>
                  <a:lnTo>
                    <a:pt x="12192000" y="0"/>
                  </a:lnTo>
                  <a:lnTo>
                    <a:pt x="12192000" y="13716000"/>
                  </a:lnTo>
                  <a:lnTo>
                    <a:pt x="0" y="13716000"/>
                  </a:lnTo>
                  <a:close/>
                </a:path>
              </a:pathLst>
            </a:custGeom>
            <a:grpFill/>
          </p:spPr>
        </p:sp>
      </p:grpSp>
      <p:pic>
        <p:nvPicPr>
          <p:cNvPr id="22" name="Imagen 21">
            <a:extLst>
              <a:ext uri="{FF2B5EF4-FFF2-40B4-BE49-F238E27FC236}">
                <a16:creationId xmlns:a16="http://schemas.microsoft.com/office/drawing/2014/main" id="{701A2CE9-CEAE-9729-EB34-B5BA4937EF32}"/>
              </a:ext>
            </a:extLst>
          </p:cNvPr>
          <p:cNvPicPr>
            <a:picLocks noChangeAspect="1"/>
          </p:cNvPicPr>
          <p:nvPr/>
        </p:nvPicPr>
        <p:blipFill>
          <a:blip r:embed="rId3">
            <a:alphaModFix amt="13000"/>
          </a:blip>
          <a:srcRect r="15380" b="15379"/>
          <a:stretch>
            <a:fillRect/>
          </a:stretch>
        </p:blipFill>
        <p:spPr>
          <a:xfrm>
            <a:off x="-166017" y="-2149"/>
            <a:ext cx="18287841" cy="10286910"/>
          </a:xfrm>
          <a:prstGeom prst="rect">
            <a:avLst/>
          </a:prstGeom>
        </p:spPr>
      </p:pic>
      <p:pic>
        <p:nvPicPr>
          <p:cNvPr id="2" name="Imagen 1"/>
          <p:cNvPicPr>
            <a:picLocks noChangeAspect="1"/>
          </p:cNvPicPr>
          <p:nvPr/>
        </p:nvPicPr>
        <p:blipFill rotWithShape="1">
          <a:blip r:embed="rId4">
            <a:extLst>
              <a:ext uri="{28A0092B-C50C-407E-A947-70E740481C1C}">
                <a14:useLocalDpi xmlns:a14="http://schemas.microsoft.com/office/drawing/2010/main" val="0"/>
              </a:ext>
            </a:extLst>
          </a:blip>
          <a:srcRect l="7775"/>
          <a:stretch/>
        </p:blipFill>
        <p:spPr>
          <a:xfrm>
            <a:off x="4419600" y="14714"/>
            <a:ext cx="4803140" cy="5208069"/>
          </a:xfrm>
          <a:prstGeom prst="rect">
            <a:avLst/>
          </a:prstGeom>
        </p:spPr>
      </p:pic>
      <p:pic>
        <p:nvPicPr>
          <p:cNvPr id="4" name="Imagen 3"/>
          <p:cNvPicPr>
            <a:picLocks noChangeAspect="1"/>
          </p:cNvPicPr>
          <p:nvPr/>
        </p:nvPicPr>
        <p:blipFill rotWithShape="1">
          <a:blip r:embed="rId5">
            <a:extLst>
              <a:ext uri="{28A0092B-C50C-407E-A947-70E740481C1C}">
                <a14:useLocalDpi xmlns:a14="http://schemas.microsoft.com/office/drawing/2010/main" val="0"/>
              </a:ext>
            </a:extLst>
          </a:blip>
          <a:srcRect l="-38" t="21792"/>
          <a:stretch/>
        </p:blipFill>
        <p:spPr>
          <a:xfrm>
            <a:off x="4037136" y="5219699"/>
            <a:ext cx="5183064" cy="5065061"/>
          </a:xfrm>
          <a:prstGeom prst="rect">
            <a:avLst/>
          </a:prstGeom>
        </p:spPr>
      </p:pic>
      <p:pic>
        <p:nvPicPr>
          <p:cNvPr id="18" name="Imagen 17"/>
          <p:cNvPicPr>
            <a:picLocks noChangeAspect="1"/>
          </p:cNvPicPr>
          <p:nvPr/>
        </p:nvPicPr>
        <p:blipFill rotWithShape="1">
          <a:blip r:embed="rId6" cstate="print">
            <a:extLst>
              <a:ext uri="{28A0092B-C50C-407E-A947-70E740481C1C}">
                <a14:useLocalDpi xmlns:a14="http://schemas.microsoft.com/office/drawing/2010/main" val="0"/>
              </a:ext>
            </a:extLst>
          </a:blip>
          <a:srcRect t="4184"/>
          <a:stretch/>
        </p:blipFill>
        <p:spPr>
          <a:xfrm>
            <a:off x="-50311" y="5219699"/>
            <a:ext cx="4221153" cy="5065061"/>
          </a:xfrm>
          <a:prstGeom prst="rect">
            <a:avLst/>
          </a:prstGeom>
        </p:spPr>
      </p:pic>
      <p:grpSp>
        <p:nvGrpSpPr>
          <p:cNvPr id="7" name="Group 7"/>
          <p:cNvGrpSpPr/>
          <p:nvPr/>
        </p:nvGrpSpPr>
        <p:grpSpPr>
          <a:xfrm>
            <a:off x="17500600" y="8712250"/>
            <a:ext cx="787200" cy="787200"/>
            <a:chOff x="0" y="0"/>
            <a:chExt cx="1049600" cy="1049600"/>
          </a:xfrm>
        </p:grpSpPr>
        <p:sp>
          <p:nvSpPr>
            <p:cNvPr id="8" name="Freeform 8"/>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9" name="Group 9"/>
          <p:cNvGrpSpPr/>
          <p:nvPr/>
        </p:nvGrpSpPr>
        <p:grpSpPr>
          <a:xfrm>
            <a:off x="8356792" y="406050"/>
            <a:ext cx="9144000" cy="1613400"/>
            <a:chOff x="0" y="0"/>
            <a:chExt cx="12192000" cy="2151200"/>
          </a:xfrm>
        </p:grpSpPr>
        <p:sp>
          <p:nvSpPr>
            <p:cNvPr id="10" name="Freeform 10"/>
            <p:cNvSpPr/>
            <p:nvPr/>
          </p:nvSpPr>
          <p:spPr>
            <a:xfrm>
              <a:off x="0" y="0"/>
              <a:ext cx="12192000" cy="2151253"/>
            </a:xfrm>
            <a:custGeom>
              <a:avLst/>
              <a:gdLst/>
              <a:ahLst/>
              <a:cxnLst/>
              <a:rect l="l" t="t" r="r" b="b"/>
              <a:pathLst>
                <a:path w="12192000" h="2151253">
                  <a:moveTo>
                    <a:pt x="0" y="0"/>
                  </a:moveTo>
                  <a:lnTo>
                    <a:pt x="12192000" y="0"/>
                  </a:lnTo>
                  <a:lnTo>
                    <a:pt x="12192000" y="2151253"/>
                  </a:lnTo>
                  <a:lnTo>
                    <a:pt x="0" y="2151253"/>
                  </a:lnTo>
                  <a:close/>
                </a:path>
              </a:pathLst>
            </a:custGeom>
            <a:solidFill>
              <a:srgbClr val="E48312"/>
            </a:solidFill>
          </p:spPr>
        </p:sp>
      </p:grpSp>
      <p:grpSp>
        <p:nvGrpSpPr>
          <p:cNvPr id="11" name="Group 11"/>
          <p:cNvGrpSpPr/>
          <p:nvPr/>
        </p:nvGrpSpPr>
        <p:grpSpPr>
          <a:xfrm>
            <a:off x="15912600" y="405900"/>
            <a:ext cx="1613400" cy="1613400"/>
            <a:chOff x="0" y="0"/>
            <a:chExt cx="2151200" cy="2151200"/>
          </a:xfrm>
        </p:grpSpPr>
        <p:sp>
          <p:nvSpPr>
            <p:cNvPr id="12" name="Freeform 12"/>
            <p:cNvSpPr/>
            <p:nvPr/>
          </p:nvSpPr>
          <p:spPr>
            <a:xfrm>
              <a:off x="0" y="0"/>
              <a:ext cx="2151253" cy="2151253"/>
            </a:xfrm>
            <a:custGeom>
              <a:avLst/>
              <a:gdLst/>
              <a:ahLst/>
              <a:cxnLst/>
              <a:rect l="l" t="t" r="r" b="b"/>
              <a:pathLst>
                <a:path w="2151253" h="2151253">
                  <a:moveTo>
                    <a:pt x="0" y="0"/>
                  </a:moveTo>
                  <a:lnTo>
                    <a:pt x="2151253" y="0"/>
                  </a:lnTo>
                  <a:lnTo>
                    <a:pt x="2151253" y="2151253"/>
                  </a:lnTo>
                  <a:lnTo>
                    <a:pt x="0" y="2151253"/>
                  </a:lnTo>
                  <a:close/>
                </a:path>
              </a:pathLst>
            </a:custGeom>
            <a:solidFill>
              <a:srgbClr val="FFFFFF">
                <a:alpha val="27451"/>
              </a:srgbClr>
            </a:solidFill>
          </p:spPr>
        </p:sp>
      </p:grpSp>
      <p:grpSp>
        <p:nvGrpSpPr>
          <p:cNvPr id="13" name="Group 13"/>
          <p:cNvGrpSpPr>
            <a:grpSpLocks noChangeAspect="1"/>
          </p:cNvGrpSpPr>
          <p:nvPr/>
        </p:nvGrpSpPr>
        <p:grpSpPr>
          <a:xfrm>
            <a:off x="15975854" y="468838"/>
            <a:ext cx="1424538" cy="1474262"/>
            <a:chOff x="0" y="0"/>
            <a:chExt cx="1899384" cy="1965683"/>
          </a:xfrm>
        </p:grpSpPr>
        <p:sp>
          <p:nvSpPr>
            <p:cNvPr id="14" name="Freeform 14" descr="Dibujo con letras blancas  El contenido generado por IA puede ser incorrecto."/>
            <p:cNvSpPr/>
            <p:nvPr/>
          </p:nvSpPr>
          <p:spPr>
            <a:xfrm>
              <a:off x="0" y="0"/>
              <a:ext cx="1899412" cy="1965706"/>
            </a:xfrm>
            <a:custGeom>
              <a:avLst/>
              <a:gdLst/>
              <a:ahLst/>
              <a:cxnLst/>
              <a:rect l="l" t="t" r="r" b="b"/>
              <a:pathLst>
                <a:path w="1899412" h="1965706">
                  <a:moveTo>
                    <a:pt x="0" y="0"/>
                  </a:moveTo>
                  <a:lnTo>
                    <a:pt x="1899412" y="0"/>
                  </a:lnTo>
                  <a:lnTo>
                    <a:pt x="1899412" y="1965706"/>
                  </a:lnTo>
                  <a:lnTo>
                    <a:pt x="0" y="1965706"/>
                  </a:lnTo>
                  <a:lnTo>
                    <a:pt x="0" y="0"/>
                  </a:lnTo>
                  <a:close/>
                </a:path>
              </a:pathLst>
            </a:custGeom>
            <a:blipFill>
              <a:blip r:embed="rId7"/>
              <a:stretch>
                <a:fillRect l="-350627" r="1"/>
              </a:stretch>
            </a:blipFill>
          </p:spPr>
        </p:sp>
      </p:grpSp>
      <p:grpSp>
        <p:nvGrpSpPr>
          <p:cNvPr id="15" name="Group 15"/>
          <p:cNvGrpSpPr/>
          <p:nvPr/>
        </p:nvGrpSpPr>
        <p:grpSpPr>
          <a:xfrm>
            <a:off x="8966198" y="342900"/>
            <a:ext cx="6921600" cy="1676451"/>
            <a:chOff x="0" y="-84067"/>
            <a:chExt cx="9228800" cy="2235267"/>
          </a:xfrm>
        </p:grpSpPr>
        <p:sp>
          <p:nvSpPr>
            <p:cNvPr id="16" name="Freeform 16"/>
            <p:cNvSpPr/>
            <p:nvPr/>
          </p:nvSpPr>
          <p:spPr>
            <a:xfrm>
              <a:off x="0" y="0"/>
              <a:ext cx="9228800" cy="2151200"/>
            </a:xfrm>
            <a:custGeom>
              <a:avLst/>
              <a:gdLst/>
              <a:ahLst/>
              <a:cxnLst/>
              <a:rect l="l" t="t" r="r" b="b"/>
              <a:pathLst>
                <a:path w="9228800" h="2151200">
                  <a:moveTo>
                    <a:pt x="0" y="0"/>
                  </a:moveTo>
                  <a:lnTo>
                    <a:pt x="9228800" y="0"/>
                  </a:lnTo>
                  <a:lnTo>
                    <a:pt x="9228800" y="2151200"/>
                  </a:lnTo>
                  <a:lnTo>
                    <a:pt x="0" y="2151200"/>
                  </a:lnTo>
                  <a:close/>
                </a:path>
              </a:pathLst>
            </a:custGeom>
          </p:spPr>
        </p:sp>
        <p:sp>
          <p:nvSpPr>
            <p:cNvPr id="17" name="TextBox 17"/>
            <p:cNvSpPr txBox="1"/>
            <p:nvPr/>
          </p:nvSpPr>
          <p:spPr>
            <a:xfrm>
              <a:off x="0" y="-84067"/>
              <a:ext cx="9228800" cy="2179775"/>
            </a:xfrm>
            <a:prstGeom prst="rect">
              <a:avLst/>
            </a:prstGeom>
          </p:spPr>
          <p:txBody>
            <a:bodyPr lIns="0" tIns="0" rIns="0" bIns="0" rtlCol="0" anchor="ctr"/>
            <a:lstStyle/>
            <a:p>
              <a:pPr>
                <a:lnSpc>
                  <a:spcPts val="3840"/>
                </a:lnSpc>
              </a:pPr>
              <a:r>
                <a:rPr lang="es-MX" sz="3200" b="1" dirty="0">
                  <a:solidFill>
                    <a:schemeClr val="bg1"/>
                  </a:solidFill>
                </a:rPr>
                <a:t>d) Fiscalización</a:t>
              </a:r>
              <a:endParaRPr lang="es-MX" sz="2800" b="1" dirty="0">
                <a:solidFill>
                  <a:schemeClr val="bg1"/>
                </a:solidFill>
              </a:endParaRPr>
            </a:p>
            <a:p>
              <a:pPr>
                <a:lnSpc>
                  <a:spcPts val="3840"/>
                </a:lnSpc>
              </a:pPr>
              <a:r>
                <a:rPr lang="en-US" sz="3200" b="1" dirty="0">
                  <a:solidFill>
                    <a:srgbClr val="FFFFFF"/>
                  </a:solidFill>
                  <a:latin typeface="Arimo Bold"/>
                  <a:ea typeface="Arimo Bold"/>
                  <a:cs typeface="Arimo Bold"/>
                  <a:sym typeface="Arimo Bold"/>
                </a:rPr>
                <a:t>FISCALIZACIONES </a:t>
              </a:r>
            </a:p>
            <a:p>
              <a:pPr>
                <a:lnSpc>
                  <a:spcPts val="3840"/>
                </a:lnSpc>
              </a:pPr>
              <a:r>
                <a:rPr lang="es-MX" sz="3200" b="1" dirty="0">
                  <a:solidFill>
                    <a:srgbClr val="FFFFFF"/>
                  </a:solidFill>
                  <a:latin typeface="Arimo Bold"/>
                  <a:ea typeface="Arimo Bold"/>
                  <a:cs typeface="Arimo Bold"/>
                  <a:sym typeface="Arimo Bold"/>
                </a:rPr>
                <a:t>ENTES DE CONTROL EXTERNO</a:t>
              </a:r>
              <a:endParaRPr lang="en-US" sz="3200" b="1" dirty="0">
                <a:solidFill>
                  <a:srgbClr val="FFFFFF"/>
                </a:solidFill>
                <a:latin typeface="Arimo Bold"/>
                <a:ea typeface="Arimo Bold"/>
                <a:cs typeface="Arimo Bold"/>
                <a:sym typeface="Arimo Bold"/>
              </a:endParaRPr>
            </a:p>
          </p:txBody>
        </p:sp>
      </p:grpSp>
      <p:grpSp>
        <p:nvGrpSpPr>
          <p:cNvPr id="19" name="Group 19"/>
          <p:cNvGrpSpPr/>
          <p:nvPr/>
        </p:nvGrpSpPr>
        <p:grpSpPr>
          <a:xfrm>
            <a:off x="17500800" y="8712450"/>
            <a:ext cx="787200" cy="787200"/>
            <a:chOff x="0" y="0"/>
            <a:chExt cx="1049600" cy="1049600"/>
          </a:xfrm>
        </p:grpSpPr>
        <p:sp>
          <p:nvSpPr>
            <p:cNvPr id="20" name="Freeform 20"/>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21" name="TextBox 21"/>
            <p:cNvSpPr txBox="1"/>
            <p:nvPr/>
          </p:nvSpPr>
          <p:spPr>
            <a:xfrm>
              <a:off x="0" y="-9525"/>
              <a:ext cx="1049600" cy="1059125"/>
            </a:xfrm>
            <a:prstGeom prst="rect">
              <a:avLst/>
            </a:prstGeom>
          </p:spPr>
          <p:txBody>
            <a:bodyPr lIns="0" tIns="0" rIns="0" bIns="0" rtlCol="0" anchor="ctr"/>
            <a:lstStyle/>
            <a:p>
              <a:pPr algn="ctr">
                <a:lnSpc>
                  <a:spcPts val="2879"/>
                </a:lnSpc>
              </a:pPr>
              <a:r>
                <a:rPr lang="en-US" sz="2400" b="1" dirty="0">
                  <a:solidFill>
                    <a:srgbClr val="FFFFFF"/>
                  </a:solidFill>
                  <a:latin typeface="Barlow Bold"/>
                  <a:ea typeface="Barlow Bold"/>
                  <a:cs typeface="Barlow Bold"/>
                  <a:sym typeface="Barlow Bold"/>
                </a:rPr>
                <a:t>7</a:t>
              </a:r>
            </a:p>
          </p:txBody>
        </p:sp>
      </p:grpSp>
      <p:sp>
        <p:nvSpPr>
          <p:cNvPr id="23" name="Marcador de texto 5">
            <a:extLst>
              <a:ext uri="{FF2B5EF4-FFF2-40B4-BE49-F238E27FC236}">
                <a16:creationId xmlns:a16="http://schemas.microsoft.com/office/drawing/2014/main" id="{8BF4005F-BC3F-D1AD-7105-BFEA6E54B717}"/>
              </a:ext>
            </a:extLst>
          </p:cNvPr>
          <p:cNvSpPr txBox="1">
            <a:spLocks/>
          </p:cNvSpPr>
          <p:nvPr/>
        </p:nvSpPr>
        <p:spPr>
          <a:xfrm>
            <a:off x="9144000" y="2200124"/>
            <a:ext cx="8977824" cy="370537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es-EC" sz="2400" dirty="0"/>
              <a:t>Con fecha 2 de abril del 2025</a:t>
            </a:r>
            <a:r>
              <a:rPr lang="es-EC" sz="2400" dirty="0" smtClean="0"/>
              <a:t>, Comunicamos </a:t>
            </a:r>
            <a:r>
              <a:rPr lang="es-EC" sz="2400" dirty="0"/>
              <a:t>un posible procedimiento irregular en el </a:t>
            </a:r>
            <a:r>
              <a:rPr lang="es-EC" sz="2400" b="1" dirty="0" smtClean="0"/>
              <a:t>DEPARTAMENTO DE AVALÚOS Y CATASTROS DE LA DIRECCIÓN DE PLANIFICACIÓN </a:t>
            </a:r>
            <a:r>
              <a:rPr lang="es-EC" sz="2400" dirty="0" smtClean="0"/>
              <a:t>del </a:t>
            </a:r>
            <a:r>
              <a:rPr lang="es-EC" sz="2400" dirty="0"/>
              <a:t>Gobierno Autónomo Descentralizado del cantón Guaranda</a:t>
            </a:r>
            <a:r>
              <a:rPr lang="es-EC" sz="2400" b="1" dirty="0"/>
              <a:t>,</a:t>
            </a:r>
            <a:r>
              <a:rPr lang="es-EC" sz="2400" dirty="0"/>
              <a:t> a </a:t>
            </a:r>
            <a:r>
              <a:rPr lang="es-EC" sz="2400" b="1" dirty="0"/>
              <a:t>CONTRALORÍA</a:t>
            </a:r>
            <a:r>
              <a:rPr lang="es-EC" sz="2400" dirty="0"/>
              <a:t> de Bolívar, mediante OFICIO CONJUNTO N° 001–CM–GADCG-2025. </a:t>
            </a:r>
            <a:r>
              <a:rPr lang="es-EC" sz="2400" b="1" dirty="0" smtClean="0"/>
              <a:t>EXAMEN ESPECIAL URGENTE.</a:t>
            </a:r>
            <a:r>
              <a:rPr lang="es-EC" sz="2400" dirty="0" smtClean="0"/>
              <a:t>                 </a:t>
            </a:r>
          </a:p>
          <a:p>
            <a:pPr marL="0" lvl="0" indent="0">
              <a:buNone/>
            </a:pPr>
            <a:r>
              <a:rPr lang="es-EC" sz="2400" dirty="0"/>
              <a:t>	</a:t>
            </a:r>
            <a:r>
              <a:rPr lang="es-EC" sz="2400" dirty="0" smtClean="0"/>
              <a:t>Diana </a:t>
            </a:r>
            <a:r>
              <a:rPr lang="es-EC" sz="2400" dirty="0"/>
              <a:t>Arregui, Carolina Calero</a:t>
            </a:r>
            <a:r>
              <a:rPr lang="es-EC" sz="2400" dirty="0" smtClean="0"/>
              <a:t>.</a:t>
            </a:r>
          </a:p>
          <a:p>
            <a:pPr marL="0" lvl="0" indent="0">
              <a:buNone/>
            </a:pPr>
            <a:endParaRPr lang="es-EC" sz="2400" dirty="0" smtClean="0"/>
          </a:p>
          <a:p>
            <a:pPr lvl="0"/>
            <a:r>
              <a:rPr lang="es-EC" sz="2400" dirty="0" smtClean="0"/>
              <a:t>Con </a:t>
            </a:r>
            <a:r>
              <a:rPr lang="es-EC" sz="2400" dirty="0"/>
              <a:t>fecha 8 de mayo</a:t>
            </a:r>
            <a:r>
              <a:rPr lang="es-EC" sz="2400" dirty="0" smtClean="0"/>
              <a:t>, pusimos </a:t>
            </a:r>
            <a:r>
              <a:rPr lang="es-EC" sz="2400" dirty="0"/>
              <a:t>en conocimiento </a:t>
            </a:r>
            <a:r>
              <a:rPr lang="es-EC" sz="2400" dirty="0" smtClean="0"/>
              <a:t>de </a:t>
            </a:r>
            <a:r>
              <a:rPr lang="es-EC" sz="2400" b="1" dirty="0"/>
              <a:t>CONTRALORÍA</a:t>
            </a:r>
            <a:r>
              <a:rPr lang="es-EC" sz="2400" dirty="0"/>
              <a:t>, </a:t>
            </a:r>
            <a:r>
              <a:rPr lang="es-EC" sz="2400" dirty="0" smtClean="0"/>
              <a:t>RETRASO </a:t>
            </a:r>
            <a:r>
              <a:rPr lang="es-EC" sz="2400" dirty="0"/>
              <a:t>EN LA CANCELACIÓN DE </a:t>
            </a:r>
            <a:r>
              <a:rPr lang="es-EC" sz="2400" dirty="0" smtClean="0"/>
              <a:t>REMUNERACIONES.</a:t>
            </a:r>
          </a:p>
          <a:p>
            <a:pPr marL="0" lvl="0" indent="0">
              <a:buNone/>
            </a:pPr>
            <a:r>
              <a:rPr lang="es-EC" sz="2400" dirty="0" smtClean="0"/>
              <a:t>	Diana Arregui, Carolina Calero, Olga Pasto y Marco </a:t>
            </a:r>
            <a:r>
              <a:rPr lang="es-EC" sz="2400" dirty="0" err="1" smtClean="0"/>
              <a:t>Ayme</a:t>
            </a:r>
            <a:r>
              <a:rPr lang="es-EC" sz="2400" dirty="0" smtClean="0"/>
              <a:t>.</a:t>
            </a:r>
          </a:p>
          <a:p>
            <a:pPr marL="0" lvl="0" indent="0">
              <a:buNone/>
            </a:pPr>
            <a:endParaRPr lang="es-EC" sz="2400" dirty="0" smtClean="0"/>
          </a:p>
          <a:p>
            <a:r>
              <a:rPr lang="es-EC" sz="2400" dirty="0" smtClean="0"/>
              <a:t>Con </a:t>
            </a:r>
            <a:r>
              <a:rPr lang="es-EC" sz="2400" dirty="0"/>
              <a:t>fecha 10 de julio del 2025, </a:t>
            </a:r>
            <a:r>
              <a:rPr lang="es-EC" sz="2400" dirty="0" smtClean="0"/>
              <a:t>pusimos </a:t>
            </a:r>
            <a:r>
              <a:rPr lang="es-EC" sz="2400" dirty="0"/>
              <a:t>a conocimiento y </a:t>
            </a:r>
            <a:r>
              <a:rPr lang="es-EC" sz="2400" b="1" dirty="0"/>
              <a:t>solicitamos</a:t>
            </a:r>
            <a:r>
              <a:rPr lang="es-EC" sz="2400" dirty="0"/>
              <a:t> a la </a:t>
            </a:r>
            <a:r>
              <a:rPr lang="es-EC" sz="2400" b="1" dirty="0" smtClean="0"/>
              <a:t>SUPERINTENDENCIA DE ORDENAMIENTO TERRITORIAL USO Y GESTIÓN DEL SUELO</a:t>
            </a:r>
            <a:r>
              <a:rPr lang="es-EC" sz="2400" dirty="0" smtClean="0"/>
              <a:t>, </a:t>
            </a:r>
            <a:r>
              <a:rPr lang="es-EC" sz="2400" dirty="0"/>
              <a:t>el </a:t>
            </a:r>
            <a:r>
              <a:rPr lang="es-EC" sz="2400" b="1" dirty="0" smtClean="0"/>
              <a:t>ANÁLISIS DE ALGUNAS INCONSISTENCIAS</a:t>
            </a:r>
            <a:r>
              <a:rPr lang="es-EC" sz="2400" dirty="0" smtClean="0"/>
              <a:t> </a:t>
            </a:r>
            <a:r>
              <a:rPr lang="es-EC" sz="2400" dirty="0"/>
              <a:t>en el proceso de actualización </a:t>
            </a:r>
            <a:r>
              <a:rPr lang="es-EC" sz="2400" b="1" dirty="0"/>
              <a:t>del Plan de Uso y Gestión de Suelo</a:t>
            </a:r>
            <a:r>
              <a:rPr lang="es-EC" sz="2400" dirty="0"/>
              <a:t> del cantón G</a:t>
            </a:r>
            <a:r>
              <a:rPr lang="es-EC" sz="2400" dirty="0" smtClean="0"/>
              <a:t>uaranda</a:t>
            </a:r>
            <a:r>
              <a:rPr lang="es-EC" sz="2400" dirty="0"/>
              <a:t>, aprobado </a:t>
            </a:r>
            <a:r>
              <a:rPr lang="es-EC" sz="2400" dirty="0" smtClean="0"/>
              <a:t>mediante </a:t>
            </a:r>
            <a:r>
              <a:rPr lang="es-EC" sz="2400" b="1" dirty="0" smtClean="0"/>
              <a:t>"Ordenanza Reformatoria de la Aprobación del Plan de Desarrollo y Ordenamiento Territorial del cantón Guaranda 2023 - 2027"</a:t>
            </a:r>
            <a:r>
              <a:rPr lang="es-EC" sz="2400" dirty="0" smtClean="0"/>
              <a:t>, </a:t>
            </a:r>
            <a:endParaRPr lang="es-EC" sz="2000" dirty="0" smtClean="0"/>
          </a:p>
          <a:p>
            <a:pPr marL="0" lvl="0" indent="0">
              <a:buNone/>
            </a:pPr>
            <a:r>
              <a:rPr lang="es-EC" sz="2000" dirty="0" smtClean="0"/>
              <a:t>	</a:t>
            </a:r>
            <a:r>
              <a:rPr lang="es-EC" sz="2400" dirty="0" smtClean="0"/>
              <a:t>Diana Arregui, Carolina Calero, Olga Pasto y Marco </a:t>
            </a:r>
            <a:r>
              <a:rPr lang="es-EC" sz="2400" dirty="0" err="1" smtClean="0"/>
              <a:t>Ayme</a:t>
            </a:r>
            <a:r>
              <a:rPr lang="es-EC" sz="2400" dirty="0" smtClean="0"/>
              <a:t>.</a:t>
            </a:r>
          </a:p>
          <a:p>
            <a:endParaRPr lang="en-US" sz="2000" dirty="0"/>
          </a:p>
        </p:txBody>
      </p:sp>
      <p:pic>
        <p:nvPicPr>
          <p:cNvPr id="29" name="Imagen 28"/>
          <p:cNvPicPr>
            <a:picLocks noChangeAspect="1"/>
          </p:cNvPicPr>
          <p:nvPr/>
        </p:nvPicPr>
        <p:blipFill rotWithShape="1">
          <a:blip r:embed="rId8">
            <a:extLst>
              <a:ext uri="{28A0092B-C50C-407E-A947-70E740481C1C}">
                <a14:useLocalDpi xmlns:a14="http://schemas.microsoft.com/office/drawing/2010/main" val="0"/>
              </a:ext>
            </a:extLst>
          </a:blip>
          <a:srcRect l="14566"/>
          <a:stretch/>
        </p:blipFill>
        <p:spPr>
          <a:xfrm>
            <a:off x="-49488" y="3204"/>
            <a:ext cx="4469088" cy="5231088"/>
          </a:xfrm>
          <a:prstGeom prst="rect">
            <a:avLst/>
          </a:prstGeom>
        </p:spPr>
      </p:pic>
    </p:spTree>
    <p:extLst>
      <p:ext uri="{BB962C8B-B14F-4D97-AF65-F5344CB8AC3E}">
        <p14:creationId xmlns:p14="http://schemas.microsoft.com/office/powerpoint/2010/main" val="76538675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grpSp>
        <p:nvGrpSpPr>
          <p:cNvPr id="3" name="Group 3"/>
          <p:cNvGrpSpPr/>
          <p:nvPr/>
        </p:nvGrpSpPr>
        <p:grpSpPr>
          <a:xfrm>
            <a:off x="2542200" y="-150"/>
            <a:ext cx="15745800" cy="10287000"/>
            <a:chOff x="0" y="0"/>
            <a:chExt cx="20994400" cy="13716000"/>
          </a:xfrm>
          <a:solidFill>
            <a:srgbClr val="E3E3E3"/>
          </a:solidFill>
        </p:grpSpPr>
        <p:sp>
          <p:nvSpPr>
            <p:cNvPr id="4" name="Freeform 4"/>
            <p:cNvSpPr/>
            <p:nvPr/>
          </p:nvSpPr>
          <p:spPr>
            <a:xfrm>
              <a:off x="0" y="0"/>
              <a:ext cx="20994370" cy="13716000"/>
            </a:xfrm>
            <a:custGeom>
              <a:avLst/>
              <a:gdLst/>
              <a:ahLst/>
              <a:cxnLst/>
              <a:rect l="l" t="t" r="r" b="b"/>
              <a:pathLst>
                <a:path w="20994370" h="13716000">
                  <a:moveTo>
                    <a:pt x="0" y="0"/>
                  </a:moveTo>
                  <a:lnTo>
                    <a:pt x="20994370" y="0"/>
                  </a:lnTo>
                  <a:lnTo>
                    <a:pt x="20994370" y="13716000"/>
                  </a:lnTo>
                  <a:lnTo>
                    <a:pt x="0" y="13716000"/>
                  </a:lnTo>
                  <a:close/>
                </a:path>
              </a:pathLst>
            </a:custGeom>
            <a:grpFill/>
          </p:spPr>
        </p:sp>
      </p:grpSp>
      <p:pic>
        <p:nvPicPr>
          <p:cNvPr id="17" name="Imagen 16">
            <a:extLst>
              <a:ext uri="{FF2B5EF4-FFF2-40B4-BE49-F238E27FC236}">
                <a16:creationId xmlns:a16="http://schemas.microsoft.com/office/drawing/2014/main" id="{F853FA52-3F97-0ACD-9B40-FF7F6C3A6CFC}"/>
              </a:ext>
            </a:extLst>
          </p:cNvPr>
          <p:cNvPicPr>
            <a:picLocks noChangeAspect="1"/>
          </p:cNvPicPr>
          <p:nvPr/>
        </p:nvPicPr>
        <p:blipFill>
          <a:blip r:embed="rId4">
            <a:alphaModFix amt="13000"/>
          </a:blip>
          <a:srcRect r="15380" b="15379"/>
          <a:stretch>
            <a:fillRect/>
          </a:stretch>
        </p:blipFill>
        <p:spPr>
          <a:xfrm>
            <a:off x="2514600" y="1487494"/>
            <a:ext cx="15711301" cy="8837606"/>
          </a:xfrm>
          <a:prstGeom prst="rect">
            <a:avLst/>
          </a:prstGeom>
        </p:spPr>
      </p:pic>
      <p:grpSp>
        <p:nvGrpSpPr>
          <p:cNvPr id="5" name="Group 5"/>
          <p:cNvGrpSpPr/>
          <p:nvPr/>
        </p:nvGrpSpPr>
        <p:grpSpPr>
          <a:xfrm>
            <a:off x="17500600" y="8712250"/>
            <a:ext cx="787200" cy="787200"/>
            <a:chOff x="0" y="0"/>
            <a:chExt cx="1049600" cy="1049600"/>
          </a:xfrm>
        </p:grpSpPr>
        <p:sp>
          <p:nvSpPr>
            <p:cNvPr id="6" name="Freeform 6"/>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7" name="Group 7"/>
          <p:cNvGrpSpPr/>
          <p:nvPr/>
        </p:nvGrpSpPr>
        <p:grpSpPr>
          <a:xfrm>
            <a:off x="1755000" y="8712250"/>
            <a:ext cx="14958600" cy="787200"/>
            <a:chOff x="0" y="0"/>
            <a:chExt cx="19944800" cy="1049600"/>
          </a:xfrm>
        </p:grpSpPr>
        <p:sp>
          <p:nvSpPr>
            <p:cNvPr id="8" name="Freeform 8"/>
            <p:cNvSpPr/>
            <p:nvPr/>
          </p:nvSpPr>
          <p:spPr>
            <a:xfrm>
              <a:off x="0" y="0"/>
              <a:ext cx="19944842" cy="1049655"/>
            </a:xfrm>
            <a:custGeom>
              <a:avLst/>
              <a:gdLst/>
              <a:ahLst/>
              <a:cxnLst/>
              <a:rect l="l" t="t" r="r" b="b"/>
              <a:pathLst>
                <a:path w="19944842" h="1049655">
                  <a:moveTo>
                    <a:pt x="0" y="0"/>
                  </a:moveTo>
                  <a:lnTo>
                    <a:pt x="19944842" y="0"/>
                  </a:lnTo>
                  <a:lnTo>
                    <a:pt x="19944842" y="1049655"/>
                  </a:lnTo>
                  <a:lnTo>
                    <a:pt x="0" y="1049655"/>
                  </a:lnTo>
                  <a:close/>
                </a:path>
              </a:pathLst>
            </a:custGeom>
            <a:solidFill>
              <a:srgbClr val="E48312"/>
            </a:solidFill>
          </p:spPr>
        </p:sp>
      </p:grpSp>
      <p:grpSp>
        <p:nvGrpSpPr>
          <p:cNvPr id="9" name="Group 9"/>
          <p:cNvGrpSpPr/>
          <p:nvPr/>
        </p:nvGrpSpPr>
        <p:grpSpPr>
          <a:xfrm>
            <a:off x="15926400" y="8712250"/>
            <a:ext cx="787200" cy="787200"/>
            <a:chOff x="0" y="0"/>
            <a:chExt cx="1049600" cy="1049600"/>
          </a:xfrm>
        </p:grpSpPr>
        <p:sp>
          <p:nvSpPr>
            <p:cNvPr id="10" name="Freeform 10"/>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FFFF">
                <a:alpha val="27451"/>
              </a:srgbClr>
            </a:solidFill>
          </p:spPr>
        </p:sp>
      </p:grpSp>
      <p:grpSp>
        <p:nvGrpSpPr>
          <p:cNvPr id="11" name="Group 11"/>
          <p:cNvGrpSpPr>
            <a:grpSpLocks noChangeAspect="1"/>
          </p:cNvGrpSpPr>
          <p:nvPr/>
        </p:nvGrpSpPr>
        <p:grpSpPr>
          <a:xfrm>
            <a:off x="15906182" y="8694682"/>
            <a:ext cx="787200" cy="814678"/>
            <a:chOff x="0" y="0"/>
            <a:chExt cx="1049600" cy="1086237"/>
          </a:xfrm>
        </p:grpSpPr>
        <p:sp>
          <p:nvSpPr>
            <p:cNvPr id="12" name="Freeform 12" descr="Dibujo con letras blancas  El contenido generado por IA puede ser incorrecto."/>
            <p:cNvSpPr/>
            <p:nvPr/>
          </p:nvSpPr>
          <p:spPr>
            <a:xfrm>
              <a:off x="0" y="0"/>
              <a:ext cx="1049655" cy="1086231"/>
            </a:xfrm>
            <a:custGeom>
              <a:avLst/>
              <a:gdLst/>
              <a:ahLst/>
              <a:cxnLst/>
              <a:rect l="l" t="t" r="r" b="b"/>
              <a:pathLst>
                <a:path w="1049655" h="1086231">
                  <a:moveTo>
                    <a:pt x="0" y="0"/>
                  </a:moveTo>
                  <a:lnTo>
                    <a:pt x="1049655" y="0"/>
                  </a:lnTo>
                  <a:lnTo>
                    <a:pt x="1049655" y="1086231"/>
                  </a:lnTo>
                  <a:lnTo>
                    <a:pt x="0" y="1086231"/>
                  </a:lnTo>
                  <a:lnTo>
                    <a:pt x="0" y="0"/>
                  </a:lnTo>
                  <a:close/>
                </a:path>
              </a:pathLst>
            </a:custGeom>
            <a:blipFill>
              <a:blip r:embed="rId5"/>
              <a:stretch>
                <a:fillRect l="-350614" r="5" b="-2"/>
              </a:stretch>
            </a:blipFill>
          </p:spPr>
        </p:sp>
      </p:grpSp>
      <p:sp>
        <p:nvSpPr>
          <p:cNvPr id="13" name="TextBox 13"/>
          <p:cNvSpPr txBox="1"/>
          <p:nvPr/>
        </p:nvSpPr>
        <p:spPr>
          <a:xfrm>
            <a:off x="2165902" y="8835612"/>
            <a:ext cx="14166150" cy="974626"/>
          </a:xfrm>
          <a:prstGeom prst="rect">
            <a:avLst/>
          </a:prstGeom>
        </p:spPr>
        <p:txBody>
          <a:bodyPr lIns="0" tIns="0" rIns="0" bIns="0" rtlCol="0" anchor="t">
            <a:spAutoFit/>
          </a:bodyPr>
          <a:lstStyle/>
          <a:p>
            <a:pPr>
              <a:lnSpc>
                <a:spcPts val="3840"/>
              </a:lnSpc>
            </a:pPr>
            <a:r>
              <a:rPr lang="es-MX" sz="3200" b="1" dirty="0">
                <a:solidFill>
                  <a:schemeClr val="bg1"/>
                </a:solidFill>
              </a:rPr>
              <a:t>d) </a:t>
            </a:r>
            <a:r>
              <a:rPr lang="es-MX" sz="3200" b="1" dirty="0" smtClean="0">
                <a:solidFill>
                  <a:schemeClr val="bg1"/>
                </a:solidFill>
              </a:rPr>
              <a:t>Fiscalización / </a:t>
            </a:r>
            <a:r>
              <a:rPr lang="en-US" sz="2800" b="1" dirty="0" smtClean="0">
                <a:solidFill>
                  <a:srgbClr val="FFFFFF"/>
                </a:solidFill>
                <a:latin typeface="Arimo Bold"/>
                <a:ea typeface="Arimo Bold"/>
                <a:cs typeface="Arimo Bold"/>
                <a:sym typeface="Arimo Bold"/>
              </a:rPr>
              <a:t>FISCALIZACIONES </a:t>
            </a:r>
            <a:r>
              <a:rPr lang="es-MX" sz="2800" b="1" dirty="0" smtClean="0">
                <a:solidFill>
                  <a:srgbClr val="FFFFFF"/>
                </a:solidFill>
                <a:latin typeface="Arimo Bold"/>
                <a:ea typeface="Arimo Bold"/>
                <a:cs typeface="Arimo Bold"/>
                <a:sym typeface="Arimo Bold"/>
              </a:rPr>
              <a:t>ENTES </a:t>
            </a:r>
            <a:r>
              <a:rPr lang="es-MX" sz="2800" b="1" dirty="0">
                <a:solidFill>
                  <a:srgbClr val="FFFFFF"/>
                </a:solidFill>
                <a:latin typeface="Arimo Bold"/>
                <a:ea typeface="Arimo Bold"/>
                <a:cs typeface="Arimo Bold"/>
                <a:sym typeface="Arimo Bold"/>
              </a:rPr>
              <a:t>DE CONTROL EXTERNO</a:t>
            </a:r>
            <a:endParaRPr lang="en-US" sz="2800" b="1" dirty="0">
              <a:solidFill>
                <a:srgbClr val="FFFFFF"/>
              </a:solidFill>
              <a:latin typeface="Arimo Bold"/>
              <a:ea typeface="Arimo Bold"/>
              <a:cs typeface="Arimo Bold"/>
              <a:sym typeface="Arimo Bold"/>
            </a:endParaRPr>
          </a:p>
          <a:p>
            <a:pPr>
              <a:lnSpc>
                <a:spcPts val="3840"/>
              </a:lnSpc>
            </a:pPr>
            <a:endParaRPr lang="es-MX" sz="2800" b="1" dirty="0">
              <a:solidFill>
                <a:schemeClr val="bg1"/>
              </a:solidFill>
            </a:endParaRPr>
          </a:p>
        </p:txBody>
      </p:sp>
      <p:grpSp>
        <p:nvGrpSpPr>
          <p:cNvPr id="14" name="Group 14"/>
          <p:cNvGrpSpPr/>
          <p:nvPr/>
        </p:nvGrpSpPr>
        <p:grpSpPr>
          <a:xfrm>
            <a:off x="17500800" y="8712450"/>
            <a:ext cx="787200" cy="787200"/>
            <a:chOff x="0" y="0"/>
            <a:chExt cx="1049600" cy="1049600"/>
          </a:xfrm>
        </p:grpSpPr>
        <p:sp>
          <p:nvSpPr>
            <p:cNvPr id="15" name="Freeform 15"/>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16" name="TextBox 16"/>
            <p:cNvSpPr txBox="1"/>
            <p:nvPr/>
          </p:nvSpPr>
          <p:spPr>
            <a:xfrm>
              <a:off x="0" y="-9525"/>
              <a:ext cx="1049600" cy="1059125"/>
            </a:xfrm>
            <a:prstGeom prst="rect">
              <a:avLst/>
            </a:prstGeom>
          </p:spPr>
          <p:txBody>
            <a:bodyPr lIns="0" tIns="0" rIns="0" bIns="0" rtlCol="0" anchor="ctr"/>
            <a:lstStyle/>
            <a:p>
              <a:pPr algn="ctr">
                <a:lnSpc>
                  <a:spcPts val="2879"/>
                </a:lnSpc>
              </a:pPr>
              <a:r>
                <a:rPr lang="en-US" sz="2400" b="1" dirty="0">
                  <a:solidFill>
                    <a:srgbClr val="FFFFFF"/>
                  </a:solidFill>
                  <a:latin typeface="Barlow Bold"/>
                  <a:ea typeface="Barlow Bold"/>
                  <a:cs typeface="Barlow Bold"/>
                  <a:sym typeface="Barlow Bold"/>
                </a:rPr>
                <a:t>10</a:t>
              </a:r>
            </a:p>
          </p:txBody>
        </p:sp>
      </p:grpSp>
      <p:sp>
        <p:nvSpPr>
          <p:cNvPr id="18" name="Marcador de texto 5">
            <a:extLst>
              <a:ext uri="{FF2B5EF4-FFF2-40B4-BE49-F238E27FC236}">
                <a16:creationId xmlns:a16="http://schemas.microsoft.com/office/drawing/2014/main" id="{8BF4005F-BC3F-D1AD-7105-BFEA6E54B717}"/>
              </a:ext>
            </a:extLst>
          </p:cNvPr>
          <p:cNvSpPr txBox="1">
            <a:spLocks/>
          </p:cNvSpPr>
          <p:nvPr/>
        </p:nvSpPr>
        <p:spPr>
          <a:xfrm>
            <a:off x="2738327" y="114300"/>
            <a:ext cx="15353523" cy="6675644"/>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es-EC" sz="2400" dirty="0"/>
              <a:t>Con fecha 22 de julio del 2025, </a:t>
            </a:r>
            <a:r>
              <a:rPr lang="es-EC" sz="2400" dirty="0" smtClean="0"/>
              <a:t>Guaranda</a:t>
            </a:r>
            <a:r>
              <a:rPr lang="es-EC" sz="2400" dirty="0"/>
              <a:t>; solicitamos </a:t>
            </a:r>
            <a:r>
              <a:rPr lang="es-EC" sz="2400" dirty="0" smtClean="0"/>
              <a:t>a </a:t>
            </a:r>
            <a:r>
              <a:rPr lang="es-EC" sz="2400" b="1" dirty="0" smtClean="0"/>
              <a:t>CONTRALORÍA</a:t>
            </a:r>
            <a:r>
              <a:rPr lang="es-EC" sz="2400" dirty="0" smtClean="0"/>
              <a:t> </a:t>
            </a:r>
            <a:r>
              <a:rPr lang="es-EC" sz="2400" dirty="0"/>
              <a:t>de Bolívar, mediante OFICIO CONJUNTO N° 006–CM–GADCG-2025, se intervenga de manera oportuna de acuerdo a sus competencias, </a:t>
            </a:r>
            <a:r>
              <a:rPr lang="es-EC" sz="2400" dirty="0" smtClean="0"/>
              <a:t>respecto </a:t>
            </a:r>
            <a:r>
              <a:rPr lang="es-EC" sz="2400" dirty="0"/>
              <a:t>al </a:t>
            </a:r>
            <a:r>
              <a:rPr lang="es-EC" sz="2400" b="1" dirty="0"/>
              <a:t>MANEJO DE RECURSOS ECONÓMICOS</a:t>
            </a:r>
            <a:r>
              <a:rPr lang="es-EC" sz="2400" dirty="0"/>
              <a:t> referentes a los traspaso de crédito establecidos en la </a:t>
            </a:r>
            <a:r>
              <a:rPr lang="es-EC" sz="2400" b="1" dirty="0"/>
              <a:t>RESOLUCIÓN ADMINISTRIVA N° </a:t>
            </a:r>
            <a:r>
              <a:rPr lang="es-EC" sz="2400" b="1" dirty="0" smtClean="0"/>
              <a:t>RPI-GADCG-2025-005, </a:t>
            </a:r>
            <a:r>
              <a:rPr lang="es-EC" sz="2400" dirty="0" smtClean="0"/>
              <a:t>por parte del ejecutivo</a:t>
            </a:r>
            <a:r>
              <a:rPr lang="es-MX" sz="2400" dirty="0" smtClean="0"/>
              <a:t>. </a:t>
            </a:r>
            <a:r>
              <a:rPr lang="es-EC" sz="2400" b="1" dirty="0" smtClean="0"/>
              <a:t>EXAMEN ESPECIAL</a:t>
            </a:r>
            <a:r>
              <a:rPr lang="es-EC" sz="2400" b="1" dirty="0"/>
              <a:t>.</a:t>
            </a:r>
            <a:endParaRPr lang="en-US" sz="2400" dirty="0"/>
          </a:p>
          <a:p>
            <a:pPr marL="0" indent="0">
              <a:buNone/>
            </a:pPr>
            <a:r>
              <a:rPr lang="es-EC" sz="2400" dirty="0" smtClean="0"/>
              <a:t>	Diana </a:t>
            </a:r>
            <a:r>
              <a:rPr lang="es-EC" sz="2400" dirty="0"/>
              <a:t>Arregui Vela, </a:t>
            </a:r>
            <a:r>
              <a:rPr lang="es-EC" sz="2400" dirty="0" smtClean="0"/>
              <a:t>Olga </a:t>
            </a:r>
            <a:r>
              <a:rPr lang="es-EC" sz="2400" dirty="0"/>
              <a:t>Pasto </a:t>
            </a:r>
            <a:r>
              <a:rPr lang="es-EC" sz="2400" dirty="0" smtClean="0"/>
              <a:t>Patín, Marco </a:t>
            </a:r>
            <a:r>
              <a:rPr lang="es-EC" sz="2400" dirty="0" err="1" smtClean="0"/>
              <a:t>Ayme</a:t>
            </a:r>
            <a:r>
              <a:rPr lang="es-EC" sz="2400" dirty="0" smtClean="0"/>
              <a:t> y Vicente Ninabanda.</a:t>
            </a:r>
          </a:p>
          <a:p>
            <a:pPr marL="0" indent="0">
              <a:buNone/>
            </a:pPr>
            <a:endParaRPr lang="es-EC" sz="2400" dirty="0" smtClean="0"/>
          </a:p>
          <a:p>
            <a:pPr lvl="0"/>
            <a:r>
              <a:rPr lang="es-EC" sz="2400" dirty="0"/>
              <a:t>Con fecha 5 de agosto del 2025, </a:t>
            </a:r>
            <a:r>
              <a:rPr lang="es-EC" sz="2400" dirty="0" smtClean="0"/>
              <a:t>solicitamos a </a:t>
            </a:r>
            <a:r>
              <a:rPr lang="es-EC" sz="2400" b="1" dirty="0" smtClean="0"/>
              <a:t>CONTRALORÍA</a:t>
            </a:r>
            <a:r>
              <a:rPr lang="es-EC" sz="2400" dirty="0" smtClean="0"/>
              <a:t> </a:t>
            </a:r>
            <a:r>
              <a:rPr lang="es-EC" sz="2400" dirty="0"/>
              <a:t>de Bolívar, mediante OFICIO CONJUNTO N° 027–CM–GADCG-2025, se intervenga de manera oportuna de acuerdo a sus competencias, realizando un</a:t>
            </a:r>
            <a:r>
              <a:rPr lang="es-EC" sz="2400" b="1" dirty="0"/>
              <a:t> EXAMEN ESPECIAL, </a:t>
            </a:r>
            <a:r>
              <a:rPr lang="es-EC" sz="2400" dirty="0"/>
              <a:t>respecto a </a:t>
            </a:r>
            <a:r>
              <a:rPr lang="es-EC" sz="2400" b="1" dirty="0"/>
              <a:t>ADQUISICIÓN DE EQUIPOS PARA LA RECOLECCIÓN DE RESIDUOS SÓLIDOS EN EL CANTÓN GUARANDA, PROVINCIA BOLÍVAR</a:t>
            </a:r>
            <a:r>
              <a:rPr lang="es-EC" sz="2400" dirty="0"/>
              <a:t> que contiene información en el memorando No 134 – DAV – GADCG – 2025, con trámite </a:t>
            </a:r>
            <a:r>
              <a:rPr lang="es-EC" sz="2400" dirty="0" smtClean="0"/>
              <a:t>2025-4948.</a:t>
            </a:r>
          </a:p>
          <a:p>
            <a:pPr marL="0" lvl="0" indent="0">
              <a:buNone/>
            </a:pPr>
            <a:r>
              <a:rPr lang="es-EC" sz="2400" dirty="0" smtClean="0"/>
              <a:t>	Diana </a:t>
            </a:r>
            <a:r>
              <a:rPr lang="es-EC" sz="2400" dirty="0"/>
              <a:t>Arregui y Viviana </a:t>
            </a:r>
            <a:r>
              <a:rPr lang="es-EC" sz="2400" dirty="0" smtClean="0"/>
              <a:t>Chochos</a:t>
            </a:r>
          </a:p>
          <a:p>
            <a:pPr marL="0" lvl="0" indent="0">
              <a:buNone/>
            </a:pPr>
            <a:endParaRPr lang="es-EC" sz="2400" dirty="0" smtClean="0"/>
          </a:p>
          <a:p>
            <a:pPr marL="0" lvl="0" indent="0">
              <a:buNone/>
            </a:pPr>
            <a:endParaRPr lang="es-EC" sz="2400" dirty="0"/>
          </a:p>
          <a:p>
            <a:pPr marL="0" lvl="0" indent="0">
              <a:buNone/>
            </a:pPr>
            <a:endParaRPr lang="es-EC" sz="2400" dirty="0" smtClean="0"/>
          </a:p>
        </p:txBody>
      </p:sp>
      <p:pic>
        <p:nvPicPr>
          <p:cNvPr id="19" name="Imagen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90556" y="5028275"/>
            <a:ext cx="2963887" cy="3696625"/>
          </a:xfrm>
          <a:prstGeom prst="rect">
            <a:avLst/>
          </a:prstGeom>
        </p:spPr>
      </p:pic>
      <p:pic>
        <p:nvPicPr>
          <p:cNvPr id="20" name="Imagen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21193" y="5019538"/>
            <a:ext cx="2718607" cy="3705362"/>
          </a:xfrm>
          <a:prstGeom prst="rect">
            <a:avLst/>
          </a:prstGeom>
        </p:spPr>
      </p:pic>
      <p:pic>
        <p:nvPicPr>
          <p:cNvPr id="21" name="Imagen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746185" y="5020327"/>
            <a:ext cx="2829741" cy="3691764"/>
          </a:xfrm>
          <a:prstGeom prst="rect">
            <a:avLst/>
          </a:prstGeom>
        </p:spPr>
      </p:pic>
      <p:pic>
        <p:nvPicPr>
          <p:cNvPr id="24" name="Imagen 2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228138" y="5027963"/>
            <a:ext cx="2677862" cy="3696937"/>
          </a:xfrm>
          <a:prstGeom prst="rect">
            <a:avLst/>
          </a:prstGeom>
        </p:spPr>
      </p:pic>
    </p:spTree>
    <p:extLst>
      <p:ext uri="{BB962C8B-B14F-4D97-AF65-F5344CB8AC3E}">
        <p14:creationId xmlns:p14="http://schemas.microsoft.com/office/powerpoint/2010/main" val="341604719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grpSp>
        <p:nvGrpSpPr>
          <p:cNvPr id="3" name="Group 3"/>
          <p:cNvGrpSpPr/>
          <p:nvPr/>
        </p:nvGrpSpPr>
        <p:grpSpPr>
          <a:xfrm>
            <a:off x="2542200" y="-150"/>
            <a:ext cx="15745800" cy="10287000"/>
            <a:chOff x="0" y="0"/>
            <a:chExt cx="20994400" cy="13716000"/>
          </a:xfrm>
          <a:solidFill>
            <a:srgbClr val="E3E3E3"/>
          </a:solidFill>
        </p:grpSpPr>
        <p:sp>
          <p:nvSpPr>
            <p:cNvPr id="4" name="Freeform 4"/>
            <p:cNvSpPr/>
            <p:nvPr/>
          </p:nvSpPr>
          <p:spPr>
            <a:xfrm>
              <a:off x="0" y="0"/>
              <a:ext cx="20994370" cy="13716000"/>
            </a:xfrm>
            <a:custGeom>
              <a:avLst/>
              <a:gdLst/>
              <a:ahLst/>
              <a:cxnLst/>
              <a:rect l="l" t="t" r="r" b="b"/>
              <a:pathLst>
                <a:path w="20994370" h="13716000">
                  <a:moveTo>
                    <a:pt x="0" y="0"/>
                  </a:moveTo>
                  <a:lnTo>
                    <a:pt x="20994370" y="0"/>
                  </a:lnTo>
                  <a:lnTo>
                    <a:pt x="20994370" y="13716000"/>
                  </a:lnTo>
                  <a:lnTo>
                    <a:pt x="0" y="13716000"/>
                  </a:lnTo>
                  <a:close/>
                </a:path>
              </a:pathLst>
            </a:custGeom>
            <a:grpFill/>
          </p:spPr>
        </p:sp>
      </p:grpSp>
      <p:pic>
        <p:nvPicPr>
          <p:cNvPr id="17" name="Imagen 16">
            <a:extLst>
              <a:ext uri="{FF2B5EF4-FFF2-40B4-BE49-F238E27FC236}">
                <a16:creationId xmlns:a16="http://schemas.microsoft.com/office/drawing/2014/main" id="{F853FA52-3F97-0ACD-9B40-FF7F6C3A6CFC}"/>
              </a:ext>
            </a:extLst>
          </p:cNvPr>
          <p:cNvPicPr>
            <a:picLocks noChangeAspect="1"/>
          </p:cNvPicPr>
          <p:nvPr/>
        </p:nvPicPr>
        <p:blipFill>
          <a:blip r:embed="rId4">
            <a:alphaModFix amt="13000"/>
          </a:blip>
          <a:srcRect r="15380" b="15379"/>
          <a:stretch>
            <a:fillRect/>
          </a:stretch>
        </p:blipFill>
        <p:spPr>
          <a:xfrm>
            <a:off x="2514600" y="1487494"/>
            <a:ext cx="15711301" cy="8837606"/>
          </a:xfrm>
          <a:prstGeom prst="rect">
            <a:avLst/>
          </a:prstGeom>
        </p:spPr>
      </p:pic>
      <p:grpSp>
        <p:nvGrpSpPr>
          <p:cNvPr id="5" name="Group 5"/>
          <p:cNvGrpSpPr/>
          <p:nvPr/>
        </p:nvGrpSpPr>
        <p:grpSpPr>
          <a:xfrm>
            <a:off x="17500600" y="8712250"/>
            <a:ext cx="787200" cy="787200"/>
            <a:chOff x="0" y="0"/>
            <a:chExt cx="1049600" cy="1049600"/>
          </a:xfrm>
        </p:grpSpPr>
        <p:sp>
          <p:nvSpPr>
            <p:cNvPr id="6" name="Freeform 6"/>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B000"/>
            </a:solidFill>
          </p:spPr>
        </p:sp>
      </p:grpSp>
      <p:grpSp>
        <p:nvGrpSpPr>
          <p:cNvPr id="7" name="Group 7"/>
          <p:cNvGrpSpPr/>
          <p:nvPr/>
        </p:nvGrpSpPr>
        <p:grpSpPr>
          <a:xfrm>
            <a:off x="1755000" y="8712250"/>
            <a:ext cx="14958600" cy="787200"/>
            <a:chOff x="0" y="0"/>
            <a:chExt cx="19944800" cy="1049600"/>
          </a:xfrm>
        </p:grpSpPr>
        <p:sp>
          <p:nvSpPr>
            <p:cNvPr id="8" name="Freeform 8"/>
            <p:cNvSpPr/>
            <p:nvPr/>
          </p:nvSpPr>
          <p:spPr>
            <a:xfrm>
              <a:off x="0" y="0"/>
              <a:ext cx="19944842" cy="1049655"/>
            </a:xfrm>
            <a:custGeom>
              <a:avLst/>
              <a:gdLst/>
              <a:ahLst/>
              <a:cxnLst/>
              <a:rect l="l" t="t" r="r" b="b"/>
              <a:pathLst>
                <a:path w="19944842" h="1049655">
                  <a:moveTo>
                    <a:pt x="0" y="0"/>
                  </a:moveTo>
                  <a:lnTo>
                    <a:pt x="19944842" y="0"/>
                  </a:lnTo>
                  <a:lnTo>
                    <a:pt x="19944842" y="1049655"/>
                  </a:lnTo>
                  <a:lnTo>
                    <a:pt x="0" y="1049655"/>
                  </a:lnTo>
                  <a:close/>
                </a:path>
              </a:pathLst>
            </a:custGeom>
            <a:solidFill>
              <a:srgbClr val="E48312"/>
            </a:solidFill>
          </p:spPr>
        </p:sp>
      </p:grpSp>
      <p:grpSp>
        <p:nvGrpSpPr>
          <p:cNvPr id="9" name="Group 9"/>
          <p:cNvGrpSpPr/>
          <p:nvPr/>
        </p:nvGrpSpPr>
        <p:grpSpPr>
          <a:xfrm>
            <a:off x="15926400" y="8712250"/>
            <a:ext cx="787200" cy="787200"/>
            <a:chOff x="0" y="0"/>
            <a:chExt cx="1049600" cy="1049600"/>
          </a:xfrm>
        </p:grpSpPr>
        <p:sp>
          <p:nvSpPr>
            <p:cNvPr id="10" name="Freeform 10"/>
            <p:cNvSpPr/>
            <p:nvPr/>
          </p:nvSpPr>
          <p:spPr>
            <a:xfrm>
              <a:off x="0" y="0"/>
              <a:ext cx="1049655" cy="1049655"/>
            </a:xfrm>
            <a:custGeom>
              <a:avLst/>
              <a:gdLst/>
              <a:ahLst/>
              <a:cxnLst/>
              <a:rect l="l" t="t" r="r" b="b"/>
              <a:pathLst>
                <a:path w="1049655" h="1049655">
                  <a:moveTo>
                    <a:pt x="0" y="0"/>
                  </a:moveTo>
                  <a:lnTo>
                    <a:pt x="1049655" y="0"/>
                  </a:lnTo>
                  <a:lnTo>
                    <a:pt x="1049655" y="1049655"/>
                  </a:lnTo>
                  <a:lnTo>
                    <a:pt x="0" y="1049655"/>
                  </a:lnTo>
                  <a:close/>
                </a:path>
              </a:pathLst>
            </a:custGeom>
            <a:solidFill>
              <a:srgbClr val="FFFFFF">
                <a:alpha val="27451"/>
              </a:srgbClr>
            </a:solidFill>
          </p:spPr>
        </p:sp>
      </p:grpSp>
      <p:grpSp>
        <p:nvGrpSpPr>
          <p:cNvPr id="11" name="Group 11"/>
          <p:cNvGrpSpPr>
            <a:grpSpLocks noChangeAspect="1"/>
          </p:cNvGrpSpPr>
          <p:nvPr/>
        </p:nvGrpSpPr>
        <p:grpSpPr>
          <a:xfrm>
            <a:off x="15906182" y="8694682"/>
            <a:ext cx="787200" cy="814678"/>
            <a:chOff x="0" y="0"/>
            <a:chExt cx="1049600" cy="1086237"/>
          </a:xfrm>
        </p:grpSpPr>
        <p:sp>
          <p:nvSpPr>
            <p:cNvPr id="12" name="Freeform 12" descr="Dibujo con letras blancas  El contenido generado por IA puede ser incorrecto."/>
            <p:cNvSpPr/>
            <p:nvPr/>
          </p:nvSpPr>
          <p:spPr>
            <a:xfrm>
              <a:off x="0" y="0"/>
              <a:ext cx="1049655" cy="1086231"/>
            </a:xfrm>
            <a:custGeom>
              <a:avLst/>
              <a:gdLst/>
              <a:ahLst/>
              <a:cxnLst/>
              <a:rect l="l" t="t" r="r" b="b"/>
              <a:pathLst>
                <a:path w="1049655" h="1086231">
                  <a:moveTo>
                    <a:pt x="0" y="0"/>
                  </a:moveTo>
                  <a:lnTo>
                    <a:pt x="1049655" y="0"/>
                  </a:lnTo>
                  <a:lnTo>
                    <a:pt x="1049655" y="1086231"/>
                  </a:lnTo>
                  <a:lnTo>
                    <a:pt x="0" y="1086231"/>
                  </a:lnTo>
                  <a:lnTo>
                    <a:pt x="0" y="0"/>
                  </a:lnTo>
                  <a:close/>
                </a:path>
              </a:pathLst>
            </a:custGeom>
            <a:blipFill>
              <a:blip r:embed="rId5"/>
              <a:stretch>
                <a:fillRect l="-350614" r="5" b="-2"/>
              </a:stretch>
            </a:blipFill>
          </p:spPr>
        </p:sp>
      </p:grpSp>
      <p:grpSp>
        <p:nvGrpSpPr>
          <p:cNvPr id="14" name="Group 14"/>
          <p:cNvGrpSpPr/>
          <p:nvPr/>
        </p:nvGrpSpPr>
        <p:grpSpPr>
          <a:xfrm>
            <a:off x="17500800" y="8712450"/>
            <a:ext cx="787200" cy="787200"/>
            <a:chOff x="0" y="0"/>
            <a:chExt cx="1049600" cy="1049600"/>
          </a:xfrm>
        </p:grpSpPr>
        <p:sp>
          <p:nvSpPr>
            <p:cNvPr id="15" name="Freeform 15"/>
            <p:cNvSpPr/>
            <p:nvPr/>
          </p:nvSpPr>
          <p:spPr>
            <a:xfrm>
              <a:off x="0" y="0"/>
              <a:ext cx="1049600" cy="1049600"/>
            </a:xfrm>
            <a:custGeom>
              <a:avLst/>
              <a:gdLst/>
              <a:ahLst/>
              <a:cxnLst/>
              <a:rect l="l" t="t" r="r" b="b"/>
              <a:pathLst>
                <a:path w="1049600" h="1049600">
                  <a:moveTo>
                    <a:pt x="0" y="0"/>
                  </a:moveTo>
                  <a:lnTo>
                    <a:pt x="1049600" y="0"/>
                  </a:lnTo>
                  <a:lnTo>
                    <a:pt x="1049600" y="1049600"/>
                  </a:lnTo>
                  <a:lnTo>
                    <a:pt x="0" y="1049600"/>
                  </a:lnTo>
                  <a:close/>
                </a:path>
              </a:pathLst>
            </a:custGeom>
          </p:spPr>
        </p:sp>
        <p:sp>
          <p:nvSpPr>
            <p:cNvPr id="16" name="TextBox 16"/>
            <p:cNvSpPr txBox="1"/>
            <p:nvPr/>
          </p:nvSpPr>
          <p:spPr>
            <a:xfrm>
              <a:off x="0" y="-9525"/>
              <a:ext cx="1049600" cy="1059125"/>
            </a:xfrm>
            <a:prstGeom prst="rect">
              <a:avLst/>
            </a:prstGeom>
          </p:spPr>
          <p:txBody>
            <a:bodyPr lIns="0" tIns="0" rIns="0" bIns="0" rtlCol="0" anchor="ctr"/>
            <a:lstStyle/>
            <a:p>
              <a:pPr algn="ctr">
                <a:lnSpc>
                  <a:spcPts val="2879"/>
                </a:lnSpc>
              </a:pPr>
              <a:r>
                <a:rPr lang="en-US" sz="2400" b="1" dirty="0">
                  <a:solidFill>
                    <a:srgbClr val="FFFFFF"/>
                  </a:solidFill>
                  <a:latin typeface="Barlow Bold"/>
                  <a:ea typeface="Barlow Bold"/>
                  <a:cs typeface="Barlow Bold"/>
                  <a:sym typeface="Barlow Bold"/>
                </a:rPr>
                <a:t>10</a:t>
              </a:r>
            </a:p>
          </p:txBody>
        </p:sp>
      </p:grpSp>
      <p:sp>
        <p:nvSpPr>
          <p:cNvPr id="18" name="Marcador de texto 5">
            <a:extLst>
              <a:ext uri="{FF2B5EF4-FFF2-40B4-BE49-F238E27FC236}">
                <a16:creationId xmlns:a16="http://schemas.microsoft.com/office/drawing/2014/main" id="{8BF4005F-BC3F-D1AD-7105-BFEA6E54B717}"/>
              </a:ext>
            </a:extLst>
          </p:cNvPr>
          <p:cNvSpPr txBox="1">
            <a:spLocks/>
          </p:cNvSpPr>
          <p:nvPr/>
        </p:nvSpPr>
        <p:spPr>
          <a:xfrm>
            <a:off x="2705877" y="114300"/>
            <a:ext cx="15353523" cy="809901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endParaRPr lang="es-EC" sz="2400" dirty="0" smtClean="0"/>
          </a:p>
          <a:p>
            <a:pPr marL="0" lvl="0" indent="0">
              <a:buNone/>
            </a:pPr>
            <a:endParaRPr lang="es-EC" sz="2400" dirty="0"/>
          </a:p>
          <a:p>
            <a:pPr marL="0" lvl="0" indent="0">
              <a:buNone/>
            </a:pPr>
            <a:endParaRPr lang="es-EC" sz="2400" dirty="0" smtClean="0"/>
          </a:p>
          <a:p>
            <a:pPr marL="0" lvl="0" indent="0">
              <a:buNone/>
            </a:pPr>
            <a:endParaRPr lang="es-EC" sz="2400" dirty="0"/>
          </a:p>
          <a:p>
            <a:pPr marL="0" lvl="0" indent="0">
              <a:buNone/>
            </a:pPr>
            <a:endParaRPr lang="es-EC" sz="2400" dirty="0" smtClean="0"/>
          </a:p>
          <a:p>
            <a:pPr marL="0" lvl="0" indent="0" algn="ctr">
              <a:buNone/>
            </a:pPr>
            <a:endParaRPr lang="es-EC" sz="2400" dirty="0" smtClean="0"/>
          </a:p>
          <a:p>
            <a:pPr marL="0" lvl="0" indent="0" algn="ctr">
              <a:buNone/>
            </a:pPr>
            <a:endParaRPr lang="es-EC" sz="2400" dirty="0"/>
          </a:p>
          <a:p>
            <a:pPr marL="0" lvl="0" indent="0" algn="ctr">
              <a:buNone/>
            </a:pPr>
            <a:endParaRPr lang="es-EC" sz="2400" dirty="0" smtClean="0"/>
          </a:p>
          <a:p>
            <a:pPr marL="0" lvl="0" indent="0" algn="ctr">
              <a:buNone/>
            </a:pPr>
            <a:r>
              <a:rPr lang="es-MX" sz="3600" dirty="0" smtClean="0"/>
              <a:t>«Una sociedad no puede existir sin una autoridad que cree armonía en ella».</a:t>
            </a:r>
          </a:p>
          <a:p>
            <a:pPr marL="0" lvl="0" indent="0" algn="ctr">
              <a:buNone/>
            </a:pPr>
            <a:r>
              <a:rPr lang="es-MX" sz="2800" dirty="0" smtClean="0"/>
              <a:t>— Luigi </a:t>
            </a:r>
            <a:r>
              <a:rPr lang="es-MX" sz="2800" dirty="0" err="1" smtClean="0"/>
              <a:t>Taparelli</a:t>
            </a:r>
            <a:r>
              <a:rPr lang="es-MX" sz="2800" dirty="0" smtClean="0"/>
              <a:t> </a:t>
            </a:r>
            <a:r>
              <a:rPr lang="es-MX" sz="2800" dirty="0" err="1" smtClean="0"/>
              <a:t>d'Azeglio</a:t>
            </a:r>
            <a:r>
              <a:rPr lang="es-MX" sz="2800" dirty="0" smtClean="0"/>
              <a:t>. Sacerdote jesuita y Filósofo italiano, siglo XIX.</a:t>
            </a:r>
            <a:endParaRPr lang="en-US" sz="2800" dirty="0" smtClean="0"/>
          </a:p>
          <a:p>
            <a:pPr algn="ctr"/>
            <a:endParaRPr lang="en-US" sz="2400" dirty="0">
              <a:solidFill>
                <a:schemeClr val="tx2">
                  <a:lumMod val="25000"/>
                </a:schemeClr>
              </a:solidFill>
            </a:endParaRPr>
          </a:p>
        </p:txBody>
      </p:sp>
    </p:spTree>
    <p:extLst>
      <p:ext uri="{BB962C8B-B14F-4D97-AF65-F5344CB8AC3E}">
        <p14:creationId xmlns:p14="http://schemas.microsoft.com/office/powerpoint/2010/main" val="42780413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a:grpSpLocks noChangeAspect="1"/>
          </p:cNvGrpSpPr>
          <p:nvPr/>
        </p:nvGrpSpPr>
        <p:grpSpPr>
          <a:xfrm>
            <a:off x="0" y="0"/>
            <a:ext cx="18288000" cy="10287000"/>
            <a:chOff x="0" y="0"/>
            <a:chExt cx="24384000" cy="13716000"/>
          </a:xfrm>
        </p:grpSpPr>
        <p:sp>
          <p:nvSpPr>
            <p:cNvPr id="4" name="Freeform 4" descr="La Ciudad - Guaranda"/>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sp>
      </p:grpSp>
      <p:grpSp>
        <p:nvGrpSpPr>
          <p:cNvPr id="5" name="Group 5"/>
          <p:cNvGrpSpPr/>
          <p:nvPr/>
        </p:nvGrpSpPr>
        <p:grpSpPr>
          <a:xfrm>
            <a:off x="11452698" y="-150"/>
            <a:ext cx="6835302" cy="10287000"/>
            <a:chOff x="0" y="0"/>
            <a:chExt cx="9113736" cy="13716000"/>
          </a:xfrm>
          <a:solidFill>
            <a:srgbClr val="E3E3E3"/>
          </a:solidFill>
        </p:grpSpPr>
        <p:sp>
          <p:nvSpPr>
            <p:cNvPr id="6" name="Freeform 6"/>
            <p:cNvSpPr/>
            <p:nvPr/>
          </p:nvSpPr>
          <p:spPr>
            <a:xfrm>
              <a:off x="0" y="0"/>
              <a:ext cx="9113774" cy="13716000"/>
            </a:xfrm>
            <a:custGeom>
              <a:avLst/>
              <a:gdLst/>
              <a:ahLst/>
              <a:cxnLst/>
              <a:rect l="l" t="t" r="r" b="b"/>
              <a:pathLst>
                <a:path w="9113774" h="13716000">
                  <a:moveTo>
                    <a:pt x="0" y="0"/>
                  </a:moveTo>
                  <a:lnTo>
                    <a:pt x="9113774" y="0"/>
                  </a:lnTo>
                  <a:lnTo>
                    <a:pt x="9113774" y="13716000"/>
                  </a:lnTo>
                  <a:lnTo>
                    <a:pt x="0" y="13716000"/>
                  </a:lnTo>
                  <a:close/>
                </a:path>
              </a:pathLst>
            </a:custGeom>
            <a:grpFill/>
          </p:spPr>
        </p:sp>
      </p:grpSp>
      <p:grpSp>
        <p:nvGrpSpPr>
          <p:cNvPr id="7" name="Group 7"/>
          <p:cNvGrpSpPr/>
          <p:nvPr/>
        </p:nvGrpSpPr>
        <p:grpSpPr>
          <a:xfrm>
            <a:off x="846162" y="3805866"/>
            <a:ext cx="14806938" cy="2674962"/>
            <a:chOff x="0" y="0"/>
            <a:chExt cx="19742584" cy="3566616"/>
          </a:xfrm>
        </p:grpSpPr>
        <p:sp>
          <p:nvSpPr>
            <p:cNvPr id="8" name="Freeform 8"/>
            <p:cNvSpPr/>
            <p:nvPr/>
          </p:nvSpPr>
          <p:spPr>
            <a:xfrm>
              <a:off x="0" y="0"/>
              <a:ext cx="19742531" cy="3566668"/>
            </a:xfrm>
            <a:custGeom>
              <a:avLst/>
              <a:gdLst/>
              <a:ahLst/>
              <a:cxnLst/>
              <a:rect l="l" t="t" r="r" b="b"/>
              <a:pathLst>
                <a:path w="19742531" h="3566668">
                  <a:moveTo>
                    <a:pt x="0" y="0"/>
                  </a:moveTo>
                  <a:lnTo>
                    <a:pt x="19742531" y="0"/>
                  </a:lnTo>
                  <a:lnTo>
                    <a:pt x="19742531" y="3566668"/>
                  </a:lnTo>
                  <a:lnTo>
                    <a:pt x="0" y="3566668"/>
                  </a:lnTo>
                  <a:close/>
                </a:path>
              </a:pathLst>
            </a:custGeom>
            <a:solidFill>
              <a:srgbClr val="E48312"/>
            </a:solidFill>
          </p:spPr>
        </p:sp>
      </p:grpSp>
      <p:grpSp>
        <p:nvGrpSpPr>
          <p:cNvPr id="11" name="Group 11"/>
          <p:cNvGrpSpPr/>
          <p:nvPr/>
        </p:nvGrpSpPr>
        <p:grpSpPr>
          <a:xfrm>
            <a:off x="1154218" y="4336646"/>
            <a:ext cx="10159147" cy="1696883"/>
            <a:chOff x="0" y="0"/>
            <a:chExt cx="13545529" cy="2262510"/>
          </a:xfrm>
        </p:grpSpPr>
        <p:sp>
          <p:nvSpPr>
            <p:cNvPr id="12" name="Freeform 12"/>
            <p:cNvSpPr/>
            <p:nvPr/>
          </p:nvSpPr>
          <p:spPr>
            <a:xfrm>
              <a:off x="0" y="0"/>
              <a:ext cx="12139304" cy="2151200"/>
            </a:xfrm>
            <a:custGeom>
              <a:avLst/>
              <a:gdLst/>
              <a:ahLst/>
              <a:cxnLst/>
              <a:rect l="l" t="t" r="r" b="b"/>
              <a:pathLst>
                <a:path w="12139304" h="2151200">
                  <a:moveTo>
                    <a:pt x="0" y="0"/>
                  </a:moveTo>
                  <a:lnTo>
                    <a:pt x="12139304" y="0"/>
                  </a:lnTo>
                  <a:lnTo>
                    <a:pt x="12139304" y="2151200"/>
                  </a:lnTo>
                  <a:lnTo>
                    <a:pt x="0" y="2151200"/>
                  </a:lnTo>
                  <a:close/>
                </a:path>
              </a:pathLst>
            </a:custGeom>
          </p:spPr>
        </p:sp>
        <p:sp>
          <p:nvSpPr>
            <p:cNvPr id="13" name="TextBox 13"/>
            <p:cNvSpPr txBox="1"/>
            <p:nvPr/>
          </p:nvSpPr>
          <p:spPr>
            <a:xfrm>
              <a:off x="1406225" y="63685"/>
              <a:ext cx="12139304" cy="2198825"/>
            </a:xfrm>
            <a:prstGeom prst="rect">
              <a:avLst/>
            </a:prstGeom>
          </p:spPr>
          <p:txBody>
            <a:bodyPr lIns="0" tIns="0" rIns="0" bIns="0" rtlCol="0" anchor="ctr"/>
            <a:lstStyle/>
            <a:p>
              <a:pPr algn="l">
                <a:lnSpc>
                  <a:spcPts val="17280"/>
                </a:lnSpc>
              </a:pPr>
              <a:r>
                <a:rPr lang="en-US" sz="14400" b="1" dirty="0">
                  <a:solidFill>
                    <a:srgbClr val="FFFFFF"/>
                  </a:solidFill>
                  <a:latin typeface="Arial" panose="020B0604020202020204" pitchFamily="34" charset="0"/>
                  <a:ea typeface="Arimo Bold Italics"/>
                  <a:cs typeface="Arial" panose="020B0604020202020204" pitchFamily="34" charset="0"/>
                  <a:sym typeface="Arimo Bold Italics"/>
                </a:rPr>
                <a:t>GRACIAS</a:t>
              </a:r>
            </a:p>
          </p:txBody>
        </p:sp>
      </p:grpSp>
      <p:pic>
        <p:nvPicPr>
          <p:cNvPr id="17" name="Imagen 16">
            <a:extLst>
              <a:ext uri="{FF2B5EF4-FFF2-40B4-BE49-F238E27FC236}">
                <a16:creationId xmlns:a16="http://schemas.microsoft.com/office/drawing/2014/main" id="{23A060FD-693C-1D5A-B9DD-FA1E3C5D2B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42935" y="287995"/>
            <a:ext cx="7772400" cy="9710702"/>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2846</TotalTime>
  <Words>4312</Words>
  <Application>Microsoft Office PowerPoint</Application>
  <PresentationFormat>Personalizado</PresentationFormat>
  <Paragraphs>453</Paragraphs>
  <Slides>35</Slides>
  <Notes>34</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35</vt:i4>
      </vt:variant>
    </vt:vector>
  </HeadingPairs>
  <TitlesOfParts>
    <vt:vector size="46" baseType="lpstr">
      <vt:lpstr>Arial</vt:lpstr>
      <vt:lpstr>Barlow Bold</vt:lpstr>
      <vt:lpstr>Cambria</vt:lpstr>
      <vt:lpstr>Arial MT Pro</vt:lpstr>
      <vt:lpstr>Barlow</vt:lpstr>
      <vt:lpstr>Calibri</vt:lpstr>
      <vt:lpstr>Arimo Bold</vt:lpstr>
      <vt:lpstr>Arial MT Pro Bold</vt:lpstr>
      <vt:lpstr>Barlow Italics</vt:lpstr>
      <vt:lpstr>Arimo Bold Italics</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DIAPOSITIVAS RENDICIÓN 2024 - diana.pptx</dc:title>
  <dc:creator>PC</dc:creator>
  <cp:lastModifiedBy>PC</cp:lastModifiedBy>
  <cp:revision>177</cp:revision>
  <dcterms:created xsi:type="dcterms:W3CDTF">2006-08-16T00:00:00Z</dcterms:created>
  <dcterms:modified xsi:type="dcterms:W3CDTF">2026-05-28T17:23:28Z</dcterms:modified>
  <dc:identifier>DAGuFEoTSF0</dc:identifier>
</cp:coreProperties>
</file>