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68" r:id="rId3"/>
    <p:sldId id="260" r:id="rId4"/>
    <p:sldId id="257" r:id="rId5"/>
    <p:sldId id="275" r:id="rId6"/>
    <p:sldId id="276" r:id="rId7"/>
    <p:sldId id="261" r:id="rId8"/>
    <p:sldId id="277" r:id="rId9"/>
    <p:sldId id="278" r:id="rId10"/>
    <p:sldId id="265" r:id="rId11"/>
    <p:sldId id="279" r:id="rId12"/>
    <p:sldId id="280" r:id="rId13"/>
    <p:sldId id="281" r:id="rId14"/>
    <p:sldId id="282" r:id="rId15"/>
    <p:sldId id="283" r:id="rId16"/>
    <p:sldId id="284" r:id="rId17"/>
    <p:sldId id="274" r:id="rId18"/>
    <p:sldId id="269" r:id="rId19"/>
  </p:sldIdLst>
  <p:sldSz cx="12192000" cy="6858000"/>
  <p:notesSz cx="6888163" cy="100203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432FF"/>
    <a:srgbClr val="011893"/>
    <a:srgbClr val="9437FF"/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8"/>
  </p:normalViewPr>
  <p:slideViewPr>
    <p:cSldViewPr snapToGrid="0" snapToObjects="1">
      <p:cViewPr varScale="1">
        <p:scale>
          <a:sx n="69" d="100"/>
          <a:sy n="69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755"/>
          </a:xfrm>
          <a:prstGeom prst="rect">
            <a:avLst/>
          </a:prstGeom>
        </p:spPr>
        <p:txBody>
          <a:bodyPr vert="horz" lIns="96607" tIns="48304" rIns="96607" bIns="48304" rtlCol="0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6607" tIns="48304" rIns="96607" bIns="48304" rtlCol="0"/>
          <a:lstStyle>
            <a:lvl1pPr algn="r">
              <a:defRPr sz="1300"/>
            </a:lvl1pPr>
          </a:lstStyle>
          <a:p>
            <a:fld id="{1CED31FE-36D0-4840-8C4E-35126DAFB1CA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7" tIns="48304" rIns="96607" bIns="48304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6607" tIns="48304" rIns="96607" bIns="48304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1" cy="502754"/>
          </a:xfrm>
          <a:prstGeom prst="rect">
            <a:avLst/>
          </a:prstGeom>
        </p:spPr>
        <p:txBody>
          <a:bodyPr vert="horz" lIns="96607" tIns="48304" rIns="96607" bIns="48304" rtlCol="0" anchor="b"/>
          <a:lstStyle>
            <a:lvl1pPr algn="l">
              <a:defRPr sz="13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607" tIns="48304" rIns="96607" bIns="48304" rtlCol="0" anchor="b"/>
          <a:lstStyle>
            <a:lvl1pPr algn="r">
              <a:defRPr sz="1300"/>
            </a:lvl1pPr>
          </a:lstStyle>
          <a:p>
            <a:fld id="{5D64A5A5-F20C-DE44-98DC-9B73CCCF9C7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57749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4A5A5-F20C-DE44-98DC-9B73CCCF9C78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9462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4A5A5-F20C-DE44-98DC-9B73CCCF9C78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59494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4A5A5-F20C-DE44-98DC-9B73CCCF9C78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9202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4A5A5-F20C-DE44-98DC-9B73CCCF9C78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4839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4A5A5-F20C-DE44-98DC-9B73CCCF9C78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2925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CE687-7DBA-964A-8070-7BBC5105E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12E978-E070-0541-9807-FB90982D6F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6CD300-C7D4-304A-9432-9AD51C91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0A5817-1360-2247-92E9-B5BA92F96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96BD3E-A9ED-B64B-A8C8-4D7B45B73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4886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10BB7-902B-5243-9285-30D07422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E0737C-8374-E246-A2B1-FB002BEC7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B41473-EF0D-B449-9657-1773706AD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36A6DE-D8FA-D54A-A54D-8FDDE364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60659B-8E59-A44E-8875-33AC05B75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9736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E6C24-36C5-454D-9195-5F53CD261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497943-3D4D-5F4C-8A05-6A89CFAC1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12AAE0-E09B-F244-896A-F7680F01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AC708C-2BA3-7446-BCC2-A573CCAA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042B98-BDB1-6346-8623-442E26D0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827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FA0AD-119B-504C-BFA5-9A4C8BA95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0D7513-11EF-AF43-ACA3-E5CEF1CEF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9C36F8-C4BD-A64B-A728-F5502849F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51BB5B-6EEE-CB41-A937-AA5429F4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103FCA-7C45-A641-B12C-84D158F7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AC64BA-5E1F-334B-94F5-8FAADA5D1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36272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AE7AE-666B-5C47-9905-AECB1E12F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67EFD8-6B2C-5F49-A5DB-788457197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503E8AB-83C8-7543-82E4-2539C117E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2A05E1-A0D3-B942-85B7-630BD4F48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77F42E1-BCA1-0747-B6A5-D8C65ED78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64D346B-8FDC-A141-B265-1B41CB11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6962EDE-466D-CF4B-B815-0F1ECCD74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9EA73F-D24F-9141-9E5B-E2084AEA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2926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D6358-4871-2642-9006-22EBB2675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5A31B3-6C57-5C4F-BBE7-E4609E35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E9389B5-9BDF-6A4C-924F-BDDD3CEF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B6856E-8C2D-1C42-B152-B2F81615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9849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E06551-926A-E04F-8325-4F929BA25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E7AD441-E28F-6945-A10B-5E83E29FD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D05021-2787-CC45-BF23-44055A19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488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CD30BE-8B6E-6E4B-A1B1-E9D5C125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EBD1CB-6233-0B4F-A207-7CDA5EB92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FC2895-F4E7-AE4C-B2FD-1B886DA4C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0E6452-6E4D-0345-A377-4B4AE88C7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A08C1A-A6A5-0E4D-9CCF-F2DFBF2C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AE5879-5D1A-9B41-90CF-AF4A5061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450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2D45A-FBCD-E841-8950-798BB5FB9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351D19C-4539-C74C-9358-F4BD7792A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5B32E9-8A3C-764F-A634-F0A71DFA3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1EE1A6-44A9-4141-BD70-99C79039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54C00D-E39E-7242-8CDA-16CDAABE2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9DA6C5-50DD-8B4C-B45B-BD25D771D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0090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CEDF0-C062-B448-8B72-228CFFF1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0E68C1-E33F-D84A-8E39-D576491B5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2AECB7-AE75-634C-94A2-B5317553F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AF6D87-678B-7840-9EF9-64CFF0805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7F3EA7-C538-9440-8228-979BB4FC6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9899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2E8369-5E03-7A44-8A17-0543A96F3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4EB0A3-EC3E-DC42-8F92-DD26732FA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1DFD49-0AA3-6B43-98F2-5D79D47F4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83FA31-A88B-BD45-8205-566F9B5DD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B65E8F-4BEB-6443-B5B0-BC7634185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1059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B1014B-E6FF-0F47-B6F5-20B8ECA51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574163-CE92-A24B-B395-868C18474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34CA28-7FC1-C44F-9C13-5F3C02C40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FBC0C-2EE4-7F47-A096-79C426BD581C}" type="datetimeFigureOut">
              <a:rPr lang="es-EC" smtClean="0"/>
              <a:t>29/7/2025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C30335-92D3-B443-A69C-C1985AE64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C5F571-A8D6-D840-9BEA-362E3B42B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FC6A-76F7-4146-AA57-FE4400DCD4A8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36182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CCA3FEB9-E24D-4583-65DE-2CAF67479CCC}"/>
              </a:ext>
            </a:extLst>
          </p:cNvPr>
          <p:cNvSpPr txBox="1"/>
          <p:nvPr/>
        </p:nvSpPr>
        <p:spPr>
          <a:xfrm>
            <a:off x="3046997" y="3429000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dirty="0"/>
          </a:p>
        </p:txBody>
      </p:sp>
      <p:sp>
        <p:nvSpPr>
          <p:cNvPr id="11" name="Rectángulo 10"/>
          <p:cNvSpPr/>
          <p:nvPr/>
        </p:nvSpPr>
        <p:spPr>
          <a:xfrm>
            <a:off x="5695890" y="3244334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    </a:t>
            </a:r>
            <a:r>
              <a:rPr lang="es-MX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15" name="Recortar rectángulo de esquina diagonal 14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096" y="796432"/>
            <a:ext cx="8053746" cy="53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9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46144" y="1297747"/>
            <a:ext cx="6714698" cy="432475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es-MX" sz="3300" dirty="0"/>
          </a:p>
          <a:p>
            <a:pPr marL="0" indent="0" algn="just">
              <a:buNone/>
            </a:pPr>
            <a:r>
              <a:rPr lang="es-MX" sz="9600" dirty="0"/>
              <a:t>Han </a:t>
            </a:r>
            <a:r>
              <a:rPr lang="es-MX" sz="9600" dirty="0" smtClean="0"/>
              <a:t>transcurrido 24 </a:t>
            </a:r>
            <a:r>
              <a:rPr lang="es-MX" sz="9600" dirty="0"/>
              <a:t>meses hermanos </a:t>
            </a:r>
            <a:r>
              <a:rPr lang="es-MX" sz="9600" dirty="0" smtClean="0"/>
              <a:t>hermanas, </a:t>
            </a:r>
            <a:r>
              <a:rPr lang="es-MX" sz="9600" dirty="0"/>
              <a:t>desde que </a:t>
            </a:r>
            <a:r>
              <a:rPr lang="es-MX" sz="9600" dirty="0" smtClean="0"/>
              <a:t>asumí </a:t>
            </a:r>
            <a:r>
              <a:rPr lang="es-MX" sz="9600" dirty="0"/>
              <a:t>la responsabilidad de representar a mi querida Ciudad en el Concejo Municipal</a:t>
            </a:r>
            <a:r>
              <a:rPr lang="es-MX" sz="9600" dirty="0" smtClean="0"/>
              <a:t>.</a:t>
            </a:r>
          </a:p>
          <a:p>
            <a:pPr marL="0" indent="0" algn="just">
              <a:buNone/>
            </a:pPr>
            <a:r>
              <a:rPr lang="es-MX" sz="9600" dirty="0" smtClean="0"/>
              <a:t>Recuerdo </a:t>
            </a:r>
            <a:r>
              <a:rPr lang="es-MX" sz="9600" dirty="0"/>
              <a:t>exactamente los días </a:t>
            </a:r>
            <a:r>
              <a:rPr lang="es-MX" sz="9600" dirty="0" smtClean="0"/>
              <a:t>trascurridos </a:t>
            </a:r>
            <a:r>
              <a:rPr lang="es-MX" sz="9600" dirty="0"/>
              <a:t>como si fuese ayer, todas y cada una de las reuniones convocadas por los diversos </a:t>
            </a:r>
            <a:r>
              <a:rPr lang="es-MX" sz="9600" dirty="0" smtClean="0"/>
              <a:t>actores, organizaciones sociales, Iglesias </a:t>
            </a:r>
            <a:r>
              <a:rPr lang="es-MX" sz="9600" dirty="0"/>
              <a:t>y </a:t>
            </a:r>
            <a:r>
              <a:rPr lang="es-MX" sz="9600" dirty="0" smtClean="0"/>
              <a:t>comunidades </a:t>
            </a:r>
            <a:r>
              <a:rPr lang="es-MX" sz="9600" dirty="0"/>
              <a:t>que </a:t>
            </a:r>
            <a:r>
              <a:rPr lang="es-MX" sz="9600" dirty="0" smtClean="0"/>
              <a:t>requería </a:t>
            </a:r>
            <a:r>
              <a:rPr lang="es-MX" sz="9600" dirty="0"/>
              <a:t>nuestra presencia para </a:t>
            </a:r>
            <a:r>
              <a:rPr lang="es-MX" sz="9600" dirty="0" smtClean="0"/>
              <a:t>escuchar </a:t>
            </a:r>
            <a:r>
              <a:rPr lang="es-MX" sz="9600" dirty="0"/>
              <a:t>el Plan </a:t>
            </a:r>
            <a:r>
              <a:rPr lang="es-MX" sz="9600" dirty="0" smtClean="0"/>
              <a:t>de trabajo de la </a:t>
            </a:r>
            <a:r>
              <a:rPr lang="es-MX" sz="9600" dirty="0"/>
              <a:t>Concejalía </a:t>
            </a:r>
            <a:r>
              <a:rPr lang="es-MX" sz="9600" dirty="0" smtClean="0"/>
              <a:t>de periodo 2023–2027. Que </a:t>
            </a:r>
            <a:r>
              <a:rPr lang="es-MX" sz="9600" dirty="0"/>
              <a:t>presentamos en Concejo Nacional Electoral Delegación </a:t>
            </a:r>
            <a:r>
              <a:rPr lang="es-MX" sz="9600" dirty="0" smtClean="0"/>
              <a:t>Bolívar, con </a:t>
            </a:r>
            <a:r>
              <a:rPr lang="es-MX" sz="9600" dirty="0"/>
              <a:t>conocimiento de causa. </a:t>
            </a:r>
            <a:endParaRPr lang="es-MX" sz="9600" dirty="0" smtClean="0"/>
          </a:p>
          <a:p>
            <a:pPr marL="0" indent="0" algn="just">
              <a:buNone/>
            </a:pPr>
            <a:r>
              <a:rPr lang="es-MX" sz="9600" dirty="0" smtClean="0"/>
              <a:t>Planteamos </a:t>
            </a:r>
            <a:r>
              <a:rPr lang="es-MX" sz="9600" dirty="0"/>
              <a:t>en aquel momento, como instrumento que fortalezca el desarrollo local desde el ámbito </a:t>
            </a:r>
            <a:r>
              <a:rPr lang="es-MX" sz="9600" dirty="0" smtClean="0"/>
              <a:t>legislativo, </a:t>
            </a:r>
            <a:r>
              <a:rPr lang="es-MX" sz="9600" dirty="0"/>
              <a:t>con la participación </a:t>
            </a:r>
            <a:r>
              <a:rPr lang="es-MX" sz="9600" dirty="0" smtClean="0"/>
              <a:t>ciudadana.</a:t>
            </a:r>
            <a:r>
              <a:rPr lang="es-MX" sz="3300" dirty="0" smtClean="0"/>
              <a:t>. </a:t>
            </a:r>
            <a:endParaRPr lang="es-EC" sz="3300" dirty="0"/>
          </a:p>
          <a:p>
            <a:pPr marL="0" indent="0">
              <a:buNone/>
            </a:pPr>
            <a:endParaRPr lang="es-MX" sz="24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6590530-D6F5-5A30-166C-3A3F3175E3F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695890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7" name="Recortar rectángulo de esquina diagonal 6"/>
          <p:cNvSpPr/>
          <p:nvPr/>
        </p:nvSpPr>
        <p:spPr>
          <a:xfrm>
            <a:off x="8268266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" y="2367063"/>
            <a:ext cx="3523128" cy="253744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6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702257"/>
            <a:ext cx="2505501" cy="1064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2000" b="1" dirty="0"/>
              <a:t>LEY ORGANICA DE PARTICIPACION CIUDADANA</a:t>
            </a:r>
            <a:endParaRPr lang="es-MX" sz="20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616BBC2-2CBD-6D41-8B1F-42DE53E86FE3}"/>
              </a:ext>
            </a:extLst>
          </p:cNvPr>
          <p:cNvSpPr txBox="1">
            <a:spLocks/>
          </p:cNvSpPr>
          <p:nvPr/>
        </p:nvSpPr>
        <p:spPr>
          <a:xfrm>
            <a:off x="3554150" y="884490"/>
            <a:ext cx="8496823" cy="1351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3600" b="1" dirty="0"/>
              <a:t>Art. 90.- </a:t>
            </a:r>
            <a:r>
              <a:rPr lang="es-MX" sz="3600" dirty="0" smtClean="0"/>
              <a:t>Toda las autoridades </a:t>
            </a:r>
            <a:r>
              <a:rPr lang="es-MX" sz="3600" dirty="0"/>
              <a:t>del Estado, electas o de libre </a:t>
            </a:r>
            <a:r>
              <a:rPr lang="es-MX" sz="3600" dirty="0" smtClean="0"/>
              <a:t>remoción tenemos que rendir de cuenta al pueblo.  </a:t>
            </a:r>
            <a:endParaRPr lang="es-EC" b="1" dirty="0">
              <a:solidFill>
                <a:srgbClr val="011893"/>
              </a:solidFill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CE3AB2E-BA04-F446-A64E-070573DBCEF4}"/>
              </a:ext>
            </a:extLst>
          </p:cNvPr>
          <p:cNvCxnSpPr/>
          <p:nvPr/>
        </p:nvCxnSpPr>
        <p:spPr>
          <a:xfrm>
            <a:off x="3416597" y="1431926"/>
            <a:ext cx="0" cy="28220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C34D9242-CE9C-DB4A-E7A7-8DEE2DE905F6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" y="3707113"/>
            <a:ext cx="3418603" cy="203251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076819"/>
              </p:ext>
            </p:extLst>
          </p:nvPr>
        </p:nvGraphicFramePr>
        <p:xfrm>
          <a:off x="3940413" y="3580964"/>
          <a:ext cx="6077044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 smtClean="0"/>
                        <a:t>SESION.</a:t>
                      </a:r>
                      <a:r>
                        <a:rPr lang="es-ES" sz="2400" baseline="0" dirty="0" smtClean="0"/>
                        <a:t> </a:t>
                      </a:r>
                      <a:endParaRPr lang="es-EC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245">
                <a:tc>
                  <a:txBody>
                    <a:bodyPr/>
                    <a:lstStyle/>
                    <a:p>
                      <a:r>
                        <a:rPr lang="es-ES" dirty="0" smtClean="0"/>
                        <a:t>1.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Sesión ordinaria.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42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245">
                <a:tc>
                  <a:txBody>
                    <a:bodyPr/>
                    <a:lstStyle/>
                    <a:p>
                      <a:r>
                        <a:rPr lang="es-ES" dirty="0" smtClean="0"/>
                        <a:t>2.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Sesión</a:t>
                      </a:r>
                      <a:r>
                        <a:rPr lang="es-ES" baseline="0" dirty="0" smtClean="0"/>
                        <a:t> Extraordinarias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8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245">
                <a:tc>
                  <a:txBody>
                    <a:bodyPr/>
                    <a:lstStyle/>
                    <a:p>
                      <a:r>
                        <a:rPr lang="es-ES" dirty="0" smtClean="0"/>
                        <a:t>3.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Sesión Conmemorativas. 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2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245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smtClean="0"/>
                        <a:t>Total.</a:t>
                      </a:r>
                      <a:r>
                        <a:rPr lang="es-ES" b="1" baseline="0" dirty="0" smtClean="0"/>
                        <a:t> </a:t>
                      </a:r>
                      <a:endParaRPr lang="es-EC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dirty="0" smtClean="0"/>
                        <a:t>52</a:t>
                      </a:r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ángulo redondeado 11"/>
          <p:cNvSpPr/>
          <p:nvPr/>
        </p:nvSpPr>
        <p:spPr>
          <a:xfrm>
            <a:off x="4380932" y="2538484"/>
            <a:ext cx="5349922" cy="887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SESIÓN  DE CONCEJO MUNICIPAL EN EL AÑO FISCAL 2024</a:t>
            </a:r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176285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8CE48-CBA2-AE4A-8762-8C0665AD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538896">
            <a:off x="195086" y="1706195"/>
            <a:ext cx="3216314" cy="1252858"/>
          </a:xfrm>
        </p:spPr>
        <p:txBody>
          <a:bodyPr>
            <a:normAutofit/>
          </a:bodyPr>
          <a:lstStyle/>
          <a:p>
            <a:pPr algn="ctr"/>
            <a:r>
              <a:rPr lang="es-ES" sz="2700" b="1" i="1" dirty="0"/>
              <a:t>FUNCIÓN LEGISLACIÓN</a:t>
            </a:r>
            <a:endParaRPr lang="es-EC" b="1" i="1" dirty="0">
              <a:solidFill>
                <a:srgbClr val="011893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616BBC2-2CBD-6D41-8B1F-42DE53E86FE3}"/>
              </a:ext>
            </a:extLst>
          </p:cNvPr>
          <p:cNvSpPr txBox="1">
            <a:spLocks/>
          </p:cNvSpPr>
          <p:nvPr/>
        </p:nvSpPr>
        <p:spPr>
          <a:xfrm>
            <a:off x="3684895" y="2506588"/>
            <a:ext cx="8352430" cy="223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2800" dirty="0"/>
              <a:t>Ordenanza para la Protección, Gestión y Administración de los Bienes Culturales y Patrimoniales del Cantón Guaranda.</a:t>
            </a:r>
            <a:endParaRPr lang="es-EC" sz="28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2800" dirty="0" smtClean="0"/>
              <a:t>Ordenanza de </a:t>
            </a:r>
            <a:r>
              <a:rPr lang="es-MX" sz="2800" dirty="0"/>
              <a:t>Forestación, Reforestación y Declaratoria de Prioridad en el Procedimiento de Restauración Forestal en Suelos Degradados del Cantón Guaranda.</a:t>
            </a:r>
            <a:endParaRPr lang="es-EC" sz="2800" dirty="0"/>
          </a:p>
          <a:p>
            <a:pPr algn="just"/>
            <a:endParaRPr lang="es-EC" sz="2800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CE3AB2E-BA04-F446-A64E-070573DBCEF4}"/>
              </a:ext>
            </a:extLst>
          </p:cNvPr>
          <p:cNvCxnSpPr/>
          <p:nvPr/>
        </p:nvCxnSpPr>
        <p:spPr>
          <a:xfrm>
            <a:off x="3416597" y="585765"/>
            <a:ext cx="0" cy="28220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redondeado 2"/>
          <p:cNvSpPr/>
          <p:nvPr/>
        </p:nvSpPr>
        <p:spPr>
          <a:xfrm>
            <a:off x="5677469" y="3493827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4290161" y="851792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000" b="1" dirty="0"/>
              <a:t>En uso de las facultades constitucionales y legales, que confiere el Art. 58, literal b) del COOTAD, me he permitido formular y exhibir los siguientes Proyectos de Ordenanzas: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28B886-EBE5-51AF-1738-874DEE475A92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11" name="Recortar rectángulo de esquina diagonal 10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2879"/>
            <a:ext cx="3684895" cy="276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1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8CE48-CBA2-AE4A-8762-8C0665AD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538896">
            <a:off x="195086" y="1706195"/>
            <a:ext cx="3216314" cy="1252858"/>
          </a:xfrm>
        </p:spPr>
        <p:txBody>
          <a:bodyPr>
            <a:normAutofit/>
          </a:bodyPr>
          <a:lstStyle/>
          <a:p>
            <a:pPr algn="ctr"/>
            <a:r>
              <a:rPr lang="es-ES" sz="2700" b="1" i="1" dirty="0"/>
              <a:t>FUNCIÓN LEGISLACIÓN</a:t>
            </a:r>
            <a:endParaRPr lang="es-EC" b="1" i="1" dirty="0">
              <a:solidFill>
                <a:srgbClr val="011893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616BBC2-2CBD-6D41-8B1F-42DE53E86FE3}"/>
              </a:ext>
            </a:extLst>
          </p:cNvPr>
          <p:cNvSpPr txBox="1">
            <a:spLocks/>
          </p:cNvSpPr>
          <p:nvPr/>
        </p:nvSpPr>
        <p:spPr>
          <a:xfrm>
            <a:off x="3366501" y="2509752"/>
            <a:ext cx="7260609" cy="3531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es-MX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s-MX" sz="43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s-MX" sz="4300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4300" dirty="0" smtClean="0"/>
              <a:t>Ordenanza </a:t>
            </a:r>
            <a:r>
              <a:rPr lang="es-MX" sz="4300" dirty="0"/>
              <a:t>Sustitutiva que Reglamenta la Ocupación de la Vía y Espacios Públicos del Cantón Guaranda. </a:t>
            </a:r>
            <a:endParaRPr lang="es-MX" sz="4300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s-EC" sz="43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4300" dirty="0" smtClean="0"/>
              <a:t>Ordenanza </a:t>
            </a:r>
            <a:r>
              <a:rPr lang="es-MX" sz="4300" dirty="0"/>
              <a:t>de la Creación de la Dirección de Movilidad y Transporte del Cantón </a:t>
            </a:r>
            <a:r>
              <a:rPr lang="es-MX" sz="4300" dirty="0" smtClean="0"/>
              <a:t>Guaranda.</a:t>
            </a:r>
          </a:p>
          <a:p>
            <a:pPr lvl="0" algn="just"/>
            <a:endParaRPr lang="es-EC" sz="43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4300" dirty="0" smtClean="0"/>
              <a:t>Ordenanza </a:t>
            </a:r>
            <a:r>
              <a:rPr lang="es-MX" sz="4300" dirty="0"/>
              <a:t>que Establece de Transición, Estructura de Carrera, </a:t>
            </a:r>
          </a:p>
          <a:p>
            <a:pPr lvl="0" algn="just"/>
            <a:r>
              <a:rPr lang="es-MX" sz="4300" dirty="0" smtClean="0"/>
              <a:t>	Organización y </a:t>
            </a:r>
            <a:r>
              <a:rPr lang="es-MX" sz="4300" dirty="0"/>
              <a:t>Jerarquización del Cuerpo de Agentes de </a:t>
            </a:r>
            <a:endParaRPr lang="es-MX" sz="4300" dirty="0" smtClean="0"/>
          </a:p>
          <a:p>
            <a:pPr lvl="0" algn="just"/>
            <a:r>
              <a:rPr lang="es-MX" sz="4300" dirty="0" smtClean="0"/>
              <a:t>	Control Municipal del cantón </a:t>
            </a:r>
            <a:r>
              <a:rPr lang="es-MX" sz="4300" dirty="0"/>
              <a:t>Guaranda. </a:t>
            </a:r>
            <a:endParaRPr lang="es-MX" sz="4300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s-EC" sz="43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4300" dirty="0" smtClean="0"/>
              <a:t>Ordenanza para </a:t>
            </a:r>
            <a:r>
              <a:rPr lang="es-MX" sz="4300" dirty="0"/>
              <a:t>la Creación, Funcionamiento y Regulación  </a:t>
            </a:r>
            <a:endParaRPr lang="es-MX" sz="4300" dirty="0" smtClean="0"/>
          </a:p>
          <a:p>
            <a:pPr lvl="0" algn="just"/>
            <a:r>
              <a:rPr lang="es-MX" sz="4300" dirty="0"/>
              <a:t> </a:t>
            </a:r>
            <a:r>
              <a:rPr lang="es-MX" sz="4300" dirty="0" smtClean="0"/>
              <a:t>          del Concejo </a:t>
            </a:r>
            <a:r>
              <a:rPr lang="es-MX" sz="4300" dirty="0"/>
              <a:t>de Seguridad Ciudadana del Cantón Guaranda</a:t>
            </a:r>
            <a:r>
              <a:rPr lang="es-MX" sz="4300" dirty="0" smtClean="0"/>
              <a:t>.</a:t>
            </a:r>
            <a:endParaRPr lang="es-EC" sz="4300" dirty="0"/>
          </a:p>
          <a:p>
            <a:pPr algn="just"/>
            <a:endParaRPr lang="es-EC" sz="2800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CE3AB2E-BA04-F446-A64E-070573DBCEF4}"/>
              </a:ext>
            </a:extLst>
          </p:cNvPr>
          <p:cNvCxnSpPr/>
          <p:nvPr/>
        </p:nvCxnSpPr>
        <p:spPr>
          <a:xfrm>
            <a:off x="3416597" y="1431926"/>
            <a:ext cx="0" cy="28220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4290161" y="851792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000" b="1" dirty="0"/>
              <a:t>En uso de las facultades constitucionales y legales, que confiere el Art. 58, literal b) del COOTAD, me he permitido formular y exhibir los siguientes Proyectos de </a:t>
            </a:r>
            <a:r>
              <a:rPr lang="es-ES" sz="2000" b="1" dirty="0" smtClean="0"/>
              <a:t>Ordenanzas: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28B886-EBE5-51AF-1738-874DEE475A92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11" name="Recortar rectángulo de esquina diagonal 10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846" y="4253948"/>
            <a:ext cx="1917509" cy="1917509"/>
          </a:xfrm>
          <a:prstGeom prst="rect">
            <a:avLst/>
          </a:prstGeom>
        </p:spPr>
      </p:pic>
      <p:sp>
        <p:nvSpPr>
          <p:cNvPr id="14" name="Rectángulo redondeado 13"/>
          <p:cNvSpPr/>
          <p:nvPr/>
        </p:nvSpPr>
        <p:spPr>
          <a:xfrm>
            <a:off x="5072355" y="2140953"/>
            <a:ext cx="4974663" cy="850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Vocal de la Comisión de Tránsito y Transporte </a:t>
            </a:r>
            <a:endParaRPr lang="es-EC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" y="2964933"/>
            <a:ext cx="3388237" cy="326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6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8CE48-CBA2-AE4A-8762-8C0665AD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538896">
            <a:off x="195086" y="1706195"/>
            <a:ext cx="3216314" cy="1252858"/>
          </a:xfrm>
        </p:spPr>
        <p:txBody>
          <a:bodyPr>
            <a:normAutofit/>
          </a:bodyPr>
          <a:lstStyle/>
          <a:p>
            <a:pPr algn="ctr"/>
            <a:r>
              <a:rPr lang="es-ES" sz="2700" b="1" i="1" dirty="0"/>
              <a:t>FUNCIÓN LEGISLACIÓN</a:t>
            </a:r>
            <a:endParaRPr lang="es-EC" b="1" i="1" dirty="0">
              <a:solidFill>
                <a:srgbClr val="011893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616BBC2-2CBD-6D41-8B1F-42DE53E86FE3}"/>
              </a:ext>
            </a:extLst>
          </p:cNvPr>
          <p:cNvSpPr txBox="1">
            <a:spLocks/>
          </p:cNvSpPr>
          <p:nvPr/>
        </p:nvSpPr>
        <p:spPr>
          <a:xfrm>
            <a:off x="2909140" y="2366838"/>
            <a:ext cx="7260609" cy="4143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lvl="0" indent="-457200">
              <a:buFont typeface="Arial" panose="020B0604020202020204" pitchFamily="34" charset="0"/>
              <a:buChar char="•"/>
            </a:pPr>
            <a:endParaRPr lang="es-MX" sz="28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s-MX" sz="43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s-MX" sz="4300" dirty="0" smtClean="0"/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s-MX" sz="4000" b="1" dirty="0" smtClean="0"/>
              <a:t>Ordenanza</a:t>
            </a:r>
            <a:r>
              <a:rPr lang="es-MX" sz="4000" dirty="0" smtClean="0"/>
              <a:t> </a:t>
            </a:r>
            <a:r>
              <a:rPr lang="es-MX" sz="4000" dirty="0"/>
              <a:t>para la Prevención, Vigilancia y Reducción de la Desnutrición Crónica Infantil en Niñas y Niños de Cero a Tres Años de Edad y Mujeres Gestantes en el Cantón </a:t>
            </a:r>
            <a:r>
              <a:rPr lang="es-MX" sz="4000" dirty="0" smtClean="0"/>
              <a:t>Guaranda.</a:t>
            </a:r>
          </a:p>
          <a:p>
            <a:pPr lvl="0" algn="just"/>
            <a:r>
              <a:rPr lang="es-MX" sz="4000" dirty="0" smtClean="0"/>
              <a:t> </a:t>
            </a:r>
            <a:endParaRPr lang="es-EC" sz="4000" dirty="0"/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s-MX" sz="4000" b="1" dirty="0" smtClean="0"/>
              <a:t>Ordenanza</a:t>
            </a:r>
            <a:r>
              <a:rPr lang="es-MX" sz="4000" dirty="0" smtClean="0"/>
              <a:t> </a:t>
            </a:r>
            <a:r>
              <a:rPr lang="es-MX" sz="4000" dirty="0"/>
              <a:t>que Regula la Aplicación de Exoneraciones, Exenciones y Rebajas en el Pago del Impuesto Predial y en Servicios de Agua Potable a </a:t>
            </a:r>
            <a:r>
              <a:rPr lang="es-MX" sz="4000" dirty="0" smtClean="0"/>
              <a:t>favor </a:t>
            </a:r>
            <a:r>
              <a:rPr lang="es-MX" sz="4000" dirty="0"/>
              <a:t>de las Personas Adultas Mayores y Personas con Discapacidad en el Cantón Guaranda</a:t>
            </a:r>
            <a:r>
              <a:rPr lang="es-MX" sz="4000" dirty="0" smtClean="0"/>
              <a:t>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endParaRPr lang="es-EC" sz="4000" b="1" dirty="0"/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s-MX" sz="4000" b="1" dirty="0" smtClean="0"/>
              <a:t>Ordenanza </a:t>
            </a:r>
            <a:r>
              <a:rPr lang="es-MX" sz="4000" dirty="0"/>
              <a:t>Sustitutiva de Implementación del Sistema de Protección Integral de Derechos del Cantón Guaranda. </a:t>
            </a:r>
            <a:endParaRPr lang="es-EC" sz="4000" dirty="0"/>
          </a:p>
          <a:p>
            <a:pPr lvl="0" algn="just"/>
            <a:endParaRPr lang="es-EC" sz="4300" dirty="0"/>
          </a:p>
          <a:p>
            <a:pPr algn="just"/>
            <a:endParaRPr lang="es-EC" sz="2800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CE3AB2E-BA04-F446-A64E-070573DBCEF4}"/>
              </a:ext>
            </a:extLst>
          </p:cNvPr>
          <p:cNvCxnSpPr/>
          <p:nvPr/>
        </p:nvCxnSpPr>
        <p:spPr>
          <a:xfrm>
            <a:off x="3416597" y="1295446"/>
            <a:ext cx="0" cy="28220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4290161" y="851792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000" b="1" dirty="0"/>
              <a:t>En uso de las facultades constitucionales y legales, que confiere el Art. 58, literal b) del COOTAD, me he permitido formular y exhibir los siguientes Proyectos de </a:t>
            </a:r>
            <a:r>
              <a:rPr lang="es-ES" sz="2000" b="1" dirty="0" smtClean="0"/>
              <a:t>Ordenanzas:</a:t>
            </a:r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28B886-EBE5-51AF-1738-874DEE475A92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11" name="Recortar rectángulo de esquina diagonal 10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846" y="4253948"/>
            <a:ext cx="1917509" cy="1917509"/>
          </a:xfrm>
          <a:prstGeom prst="rect">
            <a:avLst/>
          </a:prstGeom>
        </p:spPr>
      </p:pic>
      <p:sp>
        <p:nvSpPr>
          <p:cNvPr id="14" name="Rectángulo redondeado 13"/>
          <p:cNvSpPr/>
          <p:nvPr/>
        </p:nvSpPr>
        <p:spPr>
          <a:xfrm>
            <a:off x="5328233" y="2265604"/>
            <a:ext cx="3198182" cy="6413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/>
              <a:t>Vocal de la Comisión de Igualdad y Género</a:t>
            </a:r>
            <a:endParaRPr lang="es-EC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2"/>
          <a:stretch/>
        </p:blipFill>
        <p:spPr>
          <a:xfrm>
            <a:off x="0" y="2910642"/>
            <a:ext cx="2909140" cy="32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3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 rot="19970738">
            <a:off x="68999" y="1596473"/>
            <a:ext cx="5562451" cy="82788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dirty="0" smtClean="0"/>
              <a:t>Comisión </a:t>
            </a:r>
            <a:r>
              <a:rPr lang="es-MX" b="1" dirty="0"/>
              <a:t>de Urbanismos y Obras Públicas: </a:t>
            </a:r>
            <a:endParaRPr lang="es-EC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155140" y="1718718"/>
            <a:ext cx="6053919" cy="2528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890506" y="1060506"/>
            <a:ext cx="6760061" cy="36309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MX" dirty="0"/>
              <a:t>Resolución respecto a la Propuesta de Intervención Arquitectónica en el Inmueble Ubicado en la Calle </a:t>
            </a:r>
            <a:r>
              <a:rPr lang="es-MX" dirty="0" smtClean="0"/>
              <a:t>Pichincha, </a:t>
            </a:r>
            <a:r>
              <a:rPr lang="es-MX" dirty="0"/>
              <a:t>Intersección 10 de agosto, Parroquia Ángel P. Chávez del Cantón Guaranda de Propiedad del Sr. Jácome Arteaga Karina. </a:t>
            </a:r>
            <a:endParaRPr lang="es-EC" dirty="0"/>
          </a:p>
          <a:p>
            <a:pPr lvl="0" algn="just"/>
            <a:r>
              <a:rPr lang="es-MX" dirty="0"/>
              <a:t> Resolución, respecto a la Propuesta de Intervención Arquitectónica en el Inmueble Ubicado en la Calle Ing. C. Barragán intersección Juan Montalvo, Parroquia Simiatug del Cantón Guaranda, de Propiedad del Sr. </a:t>
            </a:r>
            <a:r>
              <a:rPr lang="es-MX" dirty="0" err="1"/>
              <a:t>Coop</a:t>
            </a:r>
            <a:r>
              <a:rPr lang="es-MX" dirty="0"/>
              <a:t>. </a:t>
            </a:r>
            <a:r>
              <a:rPr lang="es-MX" dirty="0" smtClean="0"/>
              <a:t>De A/C </a:t>
            </a:r>
            <a:r>
              <a:rPr lang="es-MX" dirty="0"/>
              <a:t>Juventud Unida.  </a:t>
            </a:r>
            <a:endParaRPr lang="es-MX" dirty="0" smtClean="0"/>
          </a:p>
          <a:p>
            <a:pPr lvl="0"/>
            <a:endParaRPr lang="es-EC" dirty="0" smtClean="0"/>
          </a:p>
          <a:p>
            <a:pPr marL="0" indent="0" algn="just">
              <a:buNone/>
            </a:pPr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B112DA-094F-38AA-4A34-A3E1B4271BF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</a:t>
            </a: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sp>
        <p:nvSpPr>
          <p:cNvPr id="10" name="AutoShape 2" descr="blob:https://web.whatsapp.com/78b5f63b-0589-4c21-8356-a32bc70e723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AutoShape 4" descr="blob:https://web.whatsapp.com/78b5f63b-0589-4c21-8356-a32bc70e723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2" name="AutoShape 6" descr="blob:https://web.whatsapp.com/78b5f63b-0589-4c21-8356-a32bc70e723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3" name="Imagen 12" descr="C:\Users\PC\Downloads\WhatsApp Image 2025-05-07 at 2.59.37 PM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39" y="3166311"/>
            <a:ext cx="3657243" cy="305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825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 rot="19970738">
            <a:off x="68999" y="1596473"/>
            <a:ext cx="5562451" cy="82788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MX" b="1" dirty="0" smtClean="0"/>
              <a:t>Comisión </a:t>
            </a:r>
            <a:r>
              <a:rPr lang="es-MX" b="1" dirty="0"/>
              <a:t>de Urbanismos y Obras Públicas: </a:t>
            </a:r>
            <a:endParaRPr lang="es-EC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155140" y="1718718"/>
            <a:ext cx="6053919" cy="2528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MX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8845" y="893280"/>
            <a:ext cx="6982358" cy="375341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MX" sz="3800" dirty="0"/>
              <a:t>Resolución respecto a la Propuesta de Intervención Arquitectónica en el bien Inmueble Ubicado en la Calle Sucre intersección Azuay, propiedad del Sr. Sebastián </a:t>
            </a:r>
            <a:r>
              <a:rPr lang="es-MX" sz="3800" dirty="0" err="1"/>
              <a:t>Quishpe</a:t>
            </a:r>
            <a:r>
              <a:rPr lang="es-MX" sz="3800" dirty="0"/>
              <a:t>.</a:t>
            </a:r>
            <a:endParaRPr lang="es-EC" sz="3800" dirty="0"/>
          </a:p>
          <a:p>
            <a:pPr lvl="0" algn="just"/>
            <a:r>
              <a:rPr lang="es-MX" sz="3800" dirty="0"/>
              <a:t>Resolución respecto a la Propuesta de Intervención Arquitectónica en el bien Inmueble Ubicado en la Calle Rocafuerte intersección 7 de mayo, parroquia </a:t>
            </a:r>
            <a:r>
              <a:rPr lang="es-MX" sz="3800" dirty="0" err="1"/>
              <a:t>Veintimilla</a:t>
            </a:r>
            <a:r>
              <a:rPr lang="es-MX" sz="3800" dirty="0"/>
              <a:t> del cantón Guaranda, propiedad del Sr. Sisa Quincha Verónica Noemí.</a:t>
            </a:r>
            <a:endParaRPr lang="es-EC" sz="3800" dirty="0"/>
          </a:p>
          <a:p>
            <a:pPr lvl="0" algn="just"/>
            <a:r>
              <a:rPr lang="es-MX" sz="3800" dirty="0"/>
              <a:t>Resolución del memorando No. 885-PS-GADCG-2024, suscrito por el Ab. Cristian Cóndor, Procurador Síndico, Respecto de la Legalización del Bien inmueble a titularizarse, que se encuentra ubicado entre las calles García Moreno, Eloy Alfaro y Ángel Polibio Chávez de la </a:t>
            </a:r>
            <a:r>
              <a:rPr lang="es-MX" sz="3800" dirty="0" smtClean="0"/>
              <a:t>Parroquia </a:t>
            </a:r>
            <a:r>
              <a:rPr lang="es-MX" sz="3800" dirty="0"/>
              <a:t>Urbana de Santa Fe.</a:t>
            </a:r>
            <a:endParaRPr lang="es-EC" sz="3800" dirty="0"/>
          </a:p>
          <a:p>
            <a:pPr marL="0" lvl="0" indent="0">
              <a:buNone/>
            </a:pPr>
            <a:endParaRPr lang="es-EC" dirty="0" smtClean="0"/>
          </a:p>
          <a:p>
            <a:pPr marL="0" indent="0" algn="just">
              <a:buNone/>
            </a:pPr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B112DA-094F-38AA-4A34-A3E1B4271BF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</a:t>
            </a: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sp>
        <p:nvSpPr>
          <p:cNvPr id="10" name="AutoShape 2" descr="blob:https://web.whatsapp.com/78b5f63b-0589-4c21-8356-a32bc70e723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1" name="AutoShape 4" descr="blob:https://web.whatsapp.com/78b5f63b-0589-4c21-8356-a32bc70e723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12" name="AutoShape 6" descr="blob:https://web.whatsapp.com/78b5f63b-0589-4c21-8356-a32bc70e723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82" y="3270504"/>
            <a:ext cx="3928063" cy="294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7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8CE48-CBA2-AE4A-8762-8C0665AD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332" y="2012136"/>
            <a:ext cx="3065168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>
                <a:latin typeface="+mn-lt"/>
              </a:rPr>
              <a:t>FISCALIZACIÓN</a:t>
            </a:r>
            <a:endParaRPr lang="es-EC" sz="6000" b="1" dirty="0">
              <a:solidFill>
                <a:srgbClr val="011893"/>
              </a:solidFill>
              <a:latin typeface="+mn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616BBC2-2CBD-6D41-8B1F-42DE53E86FE3}"/>
              </a:ext>
            </a:extLst>
          </p:cNvPr>
          <p:cNvSpPr txBox="1">
            <a:spLocks/>
          </p:cNvSpPr>
          <p:nvPr/>
        </p:nvSpPr>
        <p:spPr>
          <a:xfrm>
            <a:off x="4290161" y="2524836"/>
            <a:ext cx="5934283" cy="3462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MX" sz="2800" b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MX" sz="2800" dirty="0"/>
              <a:t>Fiscalización de la eficiencia y economía.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MX" sz="2800" dirty="0"/>
              <a:t>Fiscalización de los sistemas y procedimientos.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MX" sz="2800" dirty="0" smtClean="0"/>
              <a:t>Fiscalización </a:t>
            </a:r>
            <a:r>
              <a:rPr lang="es-MX" sz="2800" dirty="0"/>
              <a:t>de las obras de inversión.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MX" sz="2800" dirty="0"/>
              <a:t>Fiscalización de los estados </a:t>
            </a:r>
            <a:r>
              <a:rPr lang="es-MX" sz="2800" dirty="0" smtClean="0"/>
              <a:t>financieros.</a:t>
            </a:r>
            <a:endParaRPr lang="es-MX" sz="2800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es-MX" sz="2800" b="1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es-EC" sz="2800" b="1" dirty="0">
              <a:solidFill>
                <a:srgbClr val="011893"/>
              </a:solidFill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CE3AB2E-BA04-F446-A64E-070573DBCEF4}"/>
              </a:ext>
            </a:extLst>
          </p:cNvPr>
          <p:cNvCxnSpPr/>
          <p:nvPr/>
        </p:nvCxnSpPr>
        <p:spPr>
          <a:xfrm>
            <a:off x="4180876" y="1773120"/>
            <a:ext cx="0" cy="28220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redondeado 2"/>
          <p:cNvSpPr/>
          <p:nvPr/>
        </p:nvSpPr>
        <p:spPr>
          <a:xfrm>
            <a:off x="5677469" y="3493827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/>
          <p:cNvSpPr/>
          <p:nvPr/>
        </p:nvSpPr>
        <p:spPr>
          <a:xfrm>
            <a:off x="4290161" y="1142122"/>
            <a:ext cx="593428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En uso de las facultades constitucionales y legales, que confiere el Art. 58, literal d</a:t>
            </a:r>
            <a:r>
              <a:rPr lang="es-ES" sz="2000" b="1" dirty="0" smtClean="0"/>
              <a:t>) </a:t>
            </a:r>
            <a:r>
              <a:rPr lang="es-ES" sz="2000" b="1" dirty="0"/>
              <a:t>del COOTAD, </a:t>
            </a:r>
            <a:r>
              <a:rPr lang="es-ES" sz="2000" b="1" dirty="0" smtClean="0"/>
              <a:t>fiscalizamos las acciones del ejecutivo de acuerdo con este código y la ley: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BA8D09D-EF3B-1913-6C19-C7B8AD28B755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2022</a:t>
            </a:r>
          </a:p>
        </p:txBody>
      </p:sp>
      <p:sp>
        <p:nvSpPr>
          <p:cNvPr id="10" name="Recortar rectángulo de esquina diagonal 9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sp>
        <p:nvSpPr>
          <p:cNvPr id="11" name="Rectángulo 10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VICEALCALDESA DE CANTÓN GUARANDA</a:t>
            </a:r>
            <a:endParaRPr lang="es-MX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6" y="3349561"/>
            <a:ext cx="4146484" cy="252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4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85331" y="775767"/>
            <a:ext cx="9424916" cy="3365524"/>
          </a:xfrm>
        </p:spPr>
        <p:txBody>
          <a:bodyPr>
            <a:normAutofit/>
          </a:bodyPr>
          <a:lstStyle/>
          <a:p>
            <a:pPr algn="just"/>
            <a:endParaRPr lang="es-MX" b="1" dirty="0"/>
          </a:p>
          <a:p>
            <a:pPr algn="just"/>
            <a:r>
              <a:rPr lang="es-MX" dirty="0" smtClean="0"/>
              <a:t>Fiscalizamos el </a:t>
            </a:r>
            <a:r>
              <a:rPr lang="es-MX" dirty="0"/>
              <a:t>cumplimiento de la ejecución de Presupuestos Participativos para las parroquias rurales.</a:t>
            </a:r>
          </a:p>
          <a:p>
            <a:pPr algn="just"/>
            <a:r>
              <a:rPr lang="es-MX" dirty="0" smtClean="0"/>
              <a:t>Fiscalizamos y verificamos las </a:t>
            </a:r>
            <a:r>
              <a:rPr lang="es-MX" dirty="0"/>
              <a:t>obras en los territorios del cantón Guaranda.</a:t>
            </a:r>
          </a:p>
          <a:p>
            <a:pPr algn="just"/>
            <a:r>
              <a:rPr lang="es-MX" dirty="0" smtClean="0"/>
              <a:t>Actividades complementarias de apoyo a los gobiernos parroquiales y los dirigentes comunitarios.</a:t>
            </a:r>
            <a:endParaRPr lang="es-MX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  <a:endParaRPr lang="es-MX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t="7960" b="10033"/>
          <a:stretch/>
        </p:blipFill>
        <p:spPr>
          <a:xfrm>
            <a:off x="6968470" y="3907125"/>
            <a:ext cx="3292372" cy="231966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1"/>
          <a:stretch/>
        </p:blipFill>
        <p:spPr>
          <a:xfrm>
            <a:off x="3674053" y="3918302"/>
            <a:ext cx="3301510" cy="232259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19" y="3907125"/>
            <a:ext cx="3079234" cy="230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4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8791" y="1623173"/>
            <a:ext cx="9102572" cy="4742593"/>
          </a:xfrm>
        </p:spPr>
        <p:txBody>
          <a:bodyPr>
            <a:normAutofit fontScale="77500" lnSpcReduction="2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es-EC" b="1" dirty="0" smtClean="0"/>
              <a:t>Mediante MEMORANDO </a:t>
            </a:r>
            <a:r>
              <a:rPr lang="es-EC" b="1" dirty="0"/>
              <a:t>No. 002-CM-GADCG-2024. </a:t>
            </a:r>
            <a:r>
              <a:rPr lang="es-EC" b="1" dirty="0" smtClean="0"/>
              <a:t>Solicitamos la Información de los Proyectos: </a:t>
            </a:r>
            <a:endParaRPr lang="es-EC" b="1" dirty="0"/>
          </a:p>
          <a:p>
            <a:pPr lvl="0" algn="just"/>
            <a:r>
              <a:rPr lang="es-EC" dirty="0"/>
              <a:t>Acta de entrega recepción definitiva de Mercado Mayorista de Guaranda.</a:t>
            </a:r>
          </a:p>
          <a:p>
            <a:pPr lvl="0" algn="just"/>
            <a:r>
              <a:rPr lang="es-EC" dirty="0"/>
              <a:t>Informe detallado respecto al proceso de la primera fase de Aprovechamiento de Residuos sólidos y relleno sanitario </a:t>
            </a:r>
            <a:r>
              <a:rPr lang="es-EC" dirty="0" smtClean="0"/>
              <a:t>del proyecto de mancomunidad. </a:t>
            </a:r>
            <a:endParaRPr lang="es-EC" dirty="0"/>
          </a:p>
          <a:p>
            <a:pPr lvl="0" algn="just"/>
            <a:r>
              <a:rPr lang="es-EC" dirty="0"/>
              <a:t>Solicitud de acta de entrega y recepción definitiva del proyecto de asalto de la parroquia San Luis de Pambil. </a:t>
            </a:r>
          </a:p>
          <a:p>
            <a:pPr lvl="0" algn="just"/>
            <a:r>
              <a:rPr lang="es-EC" dirty="0"/>
              <a:t>Acta de entrega y recepción definitiva del proyecto de construcción de Plaza de Animales de la Parroquia Simiatug. </a:t>
            </a:r>
          </a:p>
          <a:p>
            <a:pPr algn="just"/>
            <a:r>
              <a:rPr lang="es-EC" dirty="0"/>
              <a:t>Informe detallado sobre cómo se está llevando la construcción del cierre técnico del botadero de </a:t>
            </a:r>
            <a:r>
              <a:rPr lang="es-EC" dirty="0" err="1" smtClean="0"/>
              <a:t>Curgua</a:t>
            </a:r>
            <a:r>
              <a:rPr lang="es-EC" dirty="0" smtClean="0"/>
              <a:t>. </a:t>
            </a:r>
            <a:endParaRPr lang="es-EC" dirty="0"/>
          </a:p>
          <a:p>
            <a:pPr lvl="0" algn="just"/>
            <a:r>
              <a:rPr lang="es-EC" dirty="0" smtClean="0"/>
              <a:t>Informe detallado sobre el estado del proceso de la contratación para la adquisición de motocicletas para el fortalecimiento de la Seguridad Ciudadana y el Equipamiento del Cuerpo de Agentes Municipales de GADC-G, según el sistema de </a:t>
            </a:r>
            <a:r>
              <a:rPr lang="es-EC" dirty="0"/>
              <a:t>N</a:t>
            </a:r>
            <a:r>
              <a:rPr lang="es-EC" dirty="0" smtClean="0"/>
              <a:t>acional de Contratación Pública. </a:t>
            </a:r>
          </a:p>
          <a:p>
            <a:pPr algn="just"/>
            <a:endParaRPr lang="es-MX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857" y="4299042"/>
            <a:ext cx="1917509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0" r="4806"/>
          <a:stretch/>
        </p:blipFill>
        <p:spPr>
          <a:xfrm>
            <a:off x="9801363" y="715745"/>
            <a:ext cx="2376987" cy="19883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0" r="19204" b="17986"/>
          <a:stretch/>
        </p:blipFill>
        <p:spPr>
          <a:xfrm>
            <a:off x="9801364" y="2722213"/>
            <a:ext cx="2376988" cy="181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81536" y="1241944"/>
            <a:ext cx="8690512" cy="4844955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C" b="1" dirty="0" smtClean="0"/>
              <a:t>Mediante MEMORANDO </a:t>
            </a:r>
            <a:r>
              <a:rPr lang="es-EC" b="1" dirty="0"/>
              <a:t>No. </a:t>
            </a:r>
            <a:r>
              <a:rPr lang="es-EC" b="1" dirty="0" smtClean="0"/>
              <a:t>008-CM-GADC-G-2024, Solicitamos la Información </a:t>
            </a:r>
            <a:r>
              <a:rPr lang="es-EC" b="1" dirty="0"/>
              <a:t>respecto a declaratoria </a:t>
            </a:r>
            <a:r>
              <a:rPr lang="es-EC" b="1" dirty="0" smtClean="0"/>
              <a:t>de la </a:t>
            </a:r>
            <a:r>
              <a:rPr lang="es-EC" b="1" dirty="0"/>
              <a:t>emergencia del Cantón </a:t>
            </a:r>
            <a:r>
              <a:rPr lang="es-EC" b="1" dirty="0" smtClean="0"/>
              <a:t>Guaranda: </a:t>
            </a:r>
            <a:endParaRPr lang="es-EC" b="1" dirty="0"/>
          </a:p>
          <a:p>
            <a:pPr lvl="0" algn="just"/>
            <a:r>
              <a:rPr lang="es-EC" dirty="0" smtClean="0"/>
              <a:t>El sustento técnico para la declaración de emergencia. </a:t>
            </a:r>
          </a:p>
          <a:p>
            <a:pPr lvl="0" algn="just"/>
            <a:r>
              <a:rPr lang="es-EC" dirty="0" smtClean="0"/>
              <a:t>Los </a:t>
            </a:r>
            <a:r>
              <a:rPr lang="es-EC" dirty="0"/>
              <a:t>perfiles de los proyectos y actividades que van a ser ejecutados en el contexto de la declaratoria de emergencia.</a:t>
            </a:r>
          </a:p>
          <a:p>
            <a:pPr lvl="0" algn="just"/>
            <a:r>
              <a:rPr lang="es-EC" dirty="0"/>
              <a:t>Las contrataciones que s</a:t>
            </a:r>
            <a:r>
              <a:rPr lang="es-EC" dirty="0" smtClean="0"/>
              <a:t>e debe requerir </a:t>
            </a:r>
            <a:r>
              <a:rPr lang="es-EC" dirty="0"/>
              <a:t>para estos tipos </a:t>
            </a:r>
            <a:r>
              <a:rPr lang="es-EC" dirty="0" smtClean="0"/>
              <a:t>y fines, acorde a las necesidades en la emergencia. </a:t>
            </a:r>
            <a:endParaRPr lang="es-EC" dirty="0"/>
          </a:p>
          <a:p>
            <a:pPr lvl="0" algn="just"/>
            <a:r>
              <a:rPr lang="es-EC" dirty="0"/>
              <a:t>Los rubros detallados para cada proyecto y actividad, a fin de conocer con mayor detalle el destino de los recursos del </a:t>
            </a:r>
            <a:r>
              <a:rPr lang="es-EC" dirty="0" smtClean="0"/>
              <a:t>GAD. </a:t>
            </a:r>
            <a:endParaRPr lang="es-EC" dirty="0"/>
          </a:p>
          <a:p>
            <a:pPr algn="just"/>
            <a:endParaRPr lang="es-MX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048" y="4299042"/>
            <a:ext cx="2186817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9" r="5622"/>
          <a:stretch/>
        </p:blipFill>
        <p:spPr>
          <a:xfrm>
            <a:off x="10072048" y="1889228"/>
            <a:ext cx="2186817" cy="240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4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9148" y="1583138"/>
            <a:ext cx="8879306" cy="4844955"/>
          </a:xfrm>
        </p:spPr>
        <p:txBody>
          <a:bodyPr>
            <a:normAutofit fontScale="77500" lnSpcReduction="2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es-EC" b="1" dirty="0" smtClean="0"/>
              <a:t>Mediante MEMORANDO </a:t>
            </a:r>
            <a:r>
              <a:rPr lang="es-EC" b="1" dirty="0"/>
              <a:t>No</a:t>
            </a:r>
            <a:r>
              <a:rPr lang="es-EC" b="1" dirty="0" smtClean="0"/>
              <a:t>.</a:t>
            </a:r>
            <a:r>
              <a:rPr lang="es-EC" dirty="0"/>
              <a:t> </a:t>
            </a:r>
            <a:r>
              <a:rPr lang="es-EC" b="1" dirty="0" smtClean="0"/>
              <a:t>011-CM-GADCG-2024, Solicitamos la Información del proceso </a:t>
            </a:r>
            <a:r>
              <a:rPr lang="es-EC" b="1" dirty="0"/>
              <a:t>de eventos culturales y patrimoniales del </a:t>
            </a:r>
            <a:r>
              <a:rPr lang="es-EC" b="1" dirty="0" smtClean="0"/>
              <a:t>carnaval</a:t>
            </a:r>
            <a:r>
              <a:rPr lang="es-EC" b="1" dirty="0"/>
              <a:t> </a:t>
            </a:r>
            <a:r>
              <a:rPr lang="es-EC" b="1" dirty="0" smtClean="0"/>
              <a:t>2024: </a:t>
            </a:r>
            <a:endParaRPr lang="es-EC" b="1" dirty="0"/>
          </a:p>
          <a:p>
            <a:pPr lvl="0" algn="just"/>
            <a:r>
              <a:rPr lang="es-EC" dirty="0" smtClean="0"/>
              <a:t>Copia </a:t>
            </a:r>
            <a:r>
              <a:rPr lang="es-EC" dirty="0"/>
              <a:t>certificada de todo el proceso </a:t>
            </a:r>
            <a:r>
              <a:rPr lang="es-EC" dirty="0" smtClean="0"/>
              <a:t>del </a:t>
            </a:r>
            <a:r>
              <a:rPr lang="es-EC" dirty="0"/>
              <a:t>Proyecto de eventos culturales y patrimoniales del carnaval 2024.</a:t>
            </a:r>
          </a:p>
          <a:p>
            <a:pPr lvl="0" algn="just"/>
            <a:r>
              <a:rPr lang="es-EC" dirty="0"/>
              <a:t>Informe detallado del </a:t>
            </a:r>
            <a:r>
              <a:rPr lang="es-EC" dirty="0" smtClean="0"/>
              <a:t>evento </a:t>
            </a:r>
            <a:r>
              <a:rPr lang="es-EC" dirty="0"/>
              <a:t>culturales y patrimoniales del carnaval de </a:t>
            </a:r>
            <a:r>
              <a:rPr lang="es-EC" dirty="0" smtClean="0"/>
              <a:t>Guaranda, de los </a:t>
            </a:r>
            <a:r>
              <a:rPr lang="es-EC" dirty="0"/>
              <a:t>días 8,10 y 11 de febrero 2024. </a:t>
            </a:r>
            <a:endParaRPr lang="es-EC" dirty="0" smtClean="0"/>
          </a:p>
          <a:p>
            <a:pPr lvl="0" algn="just"/>
            <a:r>
              <a:rPr lang="es-EC" b="1" dirty="0" smtClean="0"/>
              <a:t>Mediante MEMORANDO No</a:t>
            </a:r>
            <a:r>
              <a:rPr lang="es-EC" b="1" dirty="0"/>
              <a:t>. 005-CM- </a:t>
            </a:r>
            <a:r>
              <a:rPr lang="es-EC" b="1" dirty="0" smtClean="0"/>
              <a:t>GADCG-2024, solicitamos la siguiente información: </a:t>
            </a:r>
            <a:endParaRPr lang="es-EC" b="1" dirty="0"/>
          </a:p>
          <a:p>
            <a:pPr lvl="0" algn="just"/>
            <a:r>
              <a:rPr lang="es-MX" dirty="0"/>
              <a:t>Informe sobre el proceso de desvinculación de los servidores y trabajadores.</a:t>
            </a:r>
            <a:endParaRPr lang="es-EC" dirty="0"/>
          </a:p>
          <a:p>
            <a:pPr lvl="0" algn="just"/>
            <a:r>
              <a:rPr lang="es-MX" dirty="0" smtClean="0"/>
              <a:t>La certificación de los proyectos específicos que </a:t>
            </a:r>
            <a:r>
              <a:rPr lang="es-MX" dirty="0"/>
              <a:t>fueron ejecutados en beneficio de los grupos de atención </a:t>
            </a:r>
            <a:r>
              <a:rPr lang="es-MX" dirty="0" smtClean="0"/>
              <a:t>prioritaria, </a:t>
            </a:r>
            <a:r>
              <a:rPr lang="es-MX" dirty="0"/>
              <a:t>y cuáles fueron los montos asignados a </a:t>
            </a:r>
            <a:r>
              <a:rPr lang="es-MX" dirty="0" smtClean="0"/>
              <a:t>cada programa, del año fiscal 2024</a:t>
            </a:r>
            <a:r>
              <a:rPr lang="es-MX" dirty="0"/>
              <a:t>.</a:t>
            </a:r>
            <a:endParaRPr lang="es-EC" dirty="0"/>
          </a:p>
          <a:p>
            <a:pPr lvl="0" algn="just"/>
            <a:r>
              <a:rPr lang="es-MX" dirty="0"/>
              <a:t>Informe del cumplimiento de la exoneración de impuesto predial a las personas </a:t>
            </a:r>
            <a:r>
              <a:rPr lang="es-MX" dirty="0" smtClean="0"/>
              <a:t>de tercera edad. </a:t>
            </a:r>
            <a:endParaRPr lang="es-EC" dirty="0"/>
          </a:p>
          <a:p>
            <a:pPr lvl="0" algn="just"/>
            <a:endParaRPr lang="es-EC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3" r="5754"/>
          <a:stretch/>
        </p:blipFill>
        <p:spPr>
          <a:xfrm>
            <a:off x="9616848" y="1073968"/>
            <a:ext cx="2575151" cy="301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4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6886" y="1876564"/>
            <a:ext cx="8879306" cy="4844955"/>
          </a:xfrm>
        </p:spPr>
        <p:txBody>
          <a:bodyPr>
            <a:normAutofit fontScale="47500" lnSpcReduction="2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es-MX" sz="4400" b="1" dirty="0" smtClean="0"/>
              <a:t>Mediante MEMORANDO </a:t>
            </a:r>
            <a:r>
              <a:rPr lang="es-MX" sz="4400" b="1" dirty="0"/>
              <a:t>No. </a:t>
            </a:r>
            <a:r>
              <a:rPr lang="es-MX" sz="4400" b="1" dirty="0" smtClean="0"/>
              <a:t>015-CM-GADCG-2024, solicitamos la información: </a:t>
            </a:r>
            <a:endParaRPr lang="es-EC" sz="4400" b="1" dirty="0"/>
          </a:p>
          <a:p>
            <a:pPr lvl="0" algn="just"/>
            <a:r>
              <a:rPr lang="es-MX" sz="4400" dirty="0" smtClean="0"/>
              <a:t>Se remita la copia </a:t>
            </a:r>
            <a:r>
              <a:rPr lang="es-MX" sz="4400" dirty="0"/>
              <a:t>certificada de todo el expediente del proceso de aprobación para el derrocamiento y construcción en la propiedad del Sr. Luis Enrique </a:t>
            </a:r>
            <a:r>
              <a:rPr lang="es-MX" sz="4400" dirty="0" err="1"/>
              <a:t>Quishpe</a:t>
            </a:r>
            <a:r>
              <a:rPr lang="es-MX" sz="4400" dirty="0"/>
              <a:t> de la Cruz. Ubicado en la calle 7 de mayo intersección calle Azuay, parroquia </a:t>
            </a:r>
            <a:r>
              <a:rPr lang="es-MX" sz="4400" dirty="0" err="1"/>
              <a:t>Veintimilla</a:t>
            </a:r>
            <a:r>
              <a:rPr lang="es-MX" sz="4400" dirty="0"/>
              <a:t>.</a:t>
            </a:r>
            <a:endParaRPr lang="es-EC" sz="4400" dirty="0"/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s-MX" sz="4400" b="1" dirty="0" smtClean="0"/>
              <a:t>Mediante </a:t>
            </a:r>
            <a:r>
              <a:rPr lang="es-MX" sz="4400" b="1" dirty="0"/>
              <a:t>MEMORANDO </a:t>
            </a:r>
            <a:r>
              <a:rPr lang="es-MX" sz="4400" b="1" dirty="0" smtClean="0"/>
              <a:t>001-CM-GADCG-2024, solicitamos la información:  </a:t>
            </a:r>
            <a:endParaRPr lang="es-EC" sz="4400" b="1" dirty="0"/>
          </a:p>
          <a:p>
            <a:pPr lvl="0" algn="just"/>
            <a:r>
              <a:rPr lang="es-MX" sz="4400" dirty="0"/>
              <a:t>C</a:t>
            </a:r>
            <a:r>
              <a:rPr lang="es-MX" sz="4400" dirty="0" smtClean="0"/>
              <a:t>ertificación </a:t>
            </a:r>
            <a:r>
              <a:rPr lang="es-MX" sz="4400" dirty="0"/>
              <a:t>de ingreso </a:t>
            </a:r>
            <a:r>
              <a:rPr lang="es-MX" sz="4400" b="1" dirty="0"/>
              <a:t>no tributarios </a:t>
            </a:r>
            <a:r>
              <a:rPr lang="es-MX" sz="4400" dirty="0"/>
              <a:t>destinados a grupos de atención prioritaria de las partidas 17, 18, 24, 28 que fueron aprobadas en las proformas presupuestarias del </a:t>
            </a:r>
            <a:r>
              <a:rPr lang="es-MX" sz="4400" dirty="0" smtClean="0"/>
              <a:t>año 2024.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MX" sz="4400" b="1" dirty="0" smtClean="0"/>
              <a:t>Mediante MEMORANDO </a:t>
            </a:r>
            <a:r>
              <a:rPr lang="es-MX" sz="4400" b="1" dirty="0"/>
              <a:t>No. </a:t>
            </a:r>
            <a:r>
              <a:rPr lang="es-MX" sz="4400" b="1" dirty="0" smtClean="0"/>
              <a:t>030-CM-GADCG-2024, solicitamos la información:</a:t>
            </a:r>
            <a:endParaRPr lang="es-EC" sz="4400" b="1" dirty="0"/>
          </a:p>
          <a:p>
            <a:pPr lvl="0" algn="just"/>
            <a:r>
              <a:rPr lang="es-MX" sz="4400" dirty="0"/>
              <a:t>Emita la certificación </a:t>
            </a:r>
            <a:r>
              <a:rPr lang="es-MX" sz="4400" dirty="0" smtClean="0"/>
              <a:t>en </a:t>
            </a:r>
            <a:r>
              <a:rPr lang="es-MX" sz="4400" dirty="0"/>
              <a:t>la que conste </a:t>
            </a:r>
            <a:r>
              <a:rPr lang="es-MX" sz="4400" dirty="0" smtClean="0"/>
              <a:t>la </a:t>
            </a:r>
            <a:r>
              <a:rPr lang="es-MX" sz="4400" dirty="0"/>
              <a:t>transferencia de los montos signados anualmente, desde el año </a:t>
            </a:r>
            <a:r>
              <a:rPr lang="es-MX" sz="4400" dirty="0" smtClean="0"/>
              <a:t>2018, </a:t>
            </a:r>
            <a:r>
              <a:rPr lang="es-MX" sz="4400" dirty="0"/>
              <a:t>hasta la actualidad correspondiente para la conservación y difusión del patrimonio cultural del cantón Guaranda y en qué se invirtió dicho recurso.  </a:t>
            </a:r>
            <a:endParaRPr lang="es-EC" sz="4400" dirty="0"/>
          </a:p>
          <a:p>
            <a:pPr lvl="0" algn="just"/>
            <a:endParaRPr lang="es-EC" dirty="0"/>
          </a:p>
          <a:p>
            <a:pPr lvl="0" algn="just"/>
            <a:endParaRPr lang="es-EC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</a:t>
            </a:r>
          </a:p>
          <a:p>
            <a:pPr algn="ctr"/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6" r="16368"/>
          <a:stretch/>
        </p:blipFill>
        <p:spPr>
          <a:xfrm>
            <a:off x="9271246" y="1215133"/>
            <a:ext cx="2907105" cy="283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7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4557" y="1711087"/>
            <a:ext cx="8879306" cy="4844955"/>
          </a:xfrm>
        </p:spPr>
        <p:txBody>
          <a:bodyPr>
            <a:normAutofit fontScale="85000" lnSpcReduction="1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es-MX" b="1" dirty="0"/>
              <a:t>Solicitud de informe de los proyectos del GADCG. </a:t>
            </a:r>
            <a:r>
              <a:rPr lang="es-MX" b="1" dirty="0" smtClean="0"/>
              <a:t>Mediante MEMORANDO </a:t>
            </a:r>
            <a:r>
              <a:rPr lang="es-MX" b="1" dirty="0"/>
              <a:t>No. 037-CM-GADCG-2024</a:t>
            </a:r>
            <a:endParaRPr lang="es-EC" b="1" dirty="0"/>
          </a:p>
          <a:p>
            <a:pPr lvl="0" algn="just"/>
            <a:r>
              <a:rPr lang="es-MX" dirty="0"/>
              <a:t>El avance </a:t>
            </a:r>
            <a:r>
              <a:rPr lang="es-MX" dirty="0" smtClean="0"/>
              <a:t>de los proyectos del </a:t>
            </a:r>
            <a:r>
              <a:rPr lang="es-MX" dirty="0"/>
              <a:t>POA 2024, el porcentaje de </a:t>
            </a:r>
            <a:r>
              <a:rPr lang="es-MX" dirty="0" smtClean="0"/>
              <a:t>ejecución desde </a:t>
            </a:r>
            <a:r>
              <a:rPr lang="es-MX" dirty="0"/>
              <a:t>enero a 31 de julio del 2024, de acuerdo a cada área/dirección.</a:t>
            </a:r>
            <a:endParaRPr lang="es-EC" dirty="0"/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s-MX" b="1" dirty="0"/>
              <a:t>Solicitud de la información de la reforma presupuestaria, </a:t>
            </a:r>
            <a:r>
              <a:rPr lang="es-MX" b="1" dirty="0" smtClean="0"/>
              <a:t>con MEMORANDO </a:t>
            </a:r>
            <a:r>
              <a:rPr lang="es-MX" b="1" dirty="0"/>
              <a:t>No. 038-CM-GADCG-2024</a:t>
            </a:r>
            <a:endParaRPr lang="es-EC" b="1" dirty="0"/>
          </a:p>
          <a:p>
            <a:pPr lvl="0" algn="just"/>
            <a:r>
              <a:rPr lang="es-MX" dirty="0" smtClean="0"/>
              <a:t>Los proyectos </a:t>
            </a:r>
            <a:r>
              <a:rPr lang="es-MX" dirty="0"/>
              <a:t>a ejecutarse de acuerdo a las áreas/direcciones correspondientes, </a:t>
            </a:r>
            <a:r>
              <a:rPr lang="es-MX" dirty="0" smtClean="0"/>
              <a:t>y de proyecto destinado el </a:t>
            </a:r>
            <a:r>
              <a:rPr lang="es-MX" dirty="0"/>
              <a:t>10% para grupos de atención prioritaria, conforme a la normativa vigente.</a:t>
            </a:r>
            <a:endParaRPr lang="es-EC" dirty="0"/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s-MX" b="1" dirty="0"/>
              <a:t>Solicitud de informe</a:t>
            </a:r>
            <a:r>
              <a:rPr lang="es-MX" b="1" dirty="0" smtClean="0"/>
              <a:t>, con  </a:t>
            </a:r>
            <a:r>
              <a:rPr lang="es-MX" b="1" dirty="0"/>
              <a:t>MEMORANDO No. 039-CM-GADCG-2024</a:t>
            </a:r>
            <a:endParaRPr lang="es-EC" b="1" dirty="0"/>
          </a:p>
          <a:p>
            <a:pPr lvl="0" algn="just"/>
            <a:r>
              <a:rPr lang="es-MX" dirty="0" smtClean="0"/>
              <a:t>Informe detallado de </a:t>
            </a:r>
            <a:r>
              <a:rPr lang="es-MX" dirty="0"/>
              <a:t>las intervenciones arquitectónicas </a:t>
            </a:r>
            <a:r>
              <a:rPr lang="es-MX" dirty="0" smtClean="0"/>
              <a:t>desde el año 2021, que </a:t>
            </a:r>
            <a:r>
              <a:rPr lang="es-MX" dirty="0"/>
              <a:t>han sido aprobadas por la dirección de </a:t>
            </a:r>
            <a:r>
              <a:rPr lang="es-MX" dirty="0" smtClean="0"/>
              <a:t>planificación. </a:t>
            </a:r>
            <a:endParaRPr lang="es-EC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5" r="16103"/>
          <a:stretch/>
        </p:blipFill>
        <p:spPr>
          <a:xfrm>
            <a:off x="9555184" y="1187348"/>
            <a:ext cx="2636816" cy="294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0784" y="1726178"/>
            <a:ext cx="8879306" cy="4844955"/>
          </a:xfrm>
        </p:spPr>
        <p:txBody>
          <a:bodyPr>
            <a:normAutofit fontScale="92500" lnSpcReduction="2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es-MX" b="1" dirty="0"/>
              <a:t>Solicitud de información </a:t>
            </a:r>
            <a:r>
              <a:rPr lang="es-MX" b="1" dirty="0" smtClean="0"/>
              <a:t>con MEMORANDO </a:t>
            </a:r>
            <a:r>
              <a:rPr lang="es-MX" b="1" dirty="0"/>
              <a:t>No. </a:t>
            </a:r>
            <a:r>
              <a:rPr lang="es-MX" b="1" dirty="0" smtClean="0"/>
              <a:t>047-SC-GADCG.</a:t>
            </a:r>
            <a:endParaRPr lang="es-EC" b="1" dirty="0"/>
          </a:p>
          <a:p>
            <a:pPr algn="just"/>
            <a:r>
              <a:rPr lang="es-MX" dirty="0" smtClean="0"/>
              <a:t>Emitir </a:t>
            </a:r>
            <a:r>
              <a:rPr lang="es-MX" dirty="0"/>
              <a:t>un informe </a:t>
            </a:r>
            <a:r>
              <a:rPr lang="es-MX" dirty="0" smtClean="0"/>
              <a:t>técnico, de estado de la </a:t>
            </a:r>
            <a:r>
              <a:rPr lang="es-MX" dirty="0"/>
              <a:t>vivienda ubicada en la calle 7 de mayo intersección </a:t>
            </a:r>
            <a:r>
              <a:rPr lang="es-MX" dirty="0" smtClean="0"/>
              <a:t>Azuay, 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s-MX" b="1" dirty="0" smtClean="0"/>
              <a:t>Plan </a:t>
            </a:r>
            <a:r>
              <a:rPr lang="es-MX" b="1" dirty="0"/>
              <a:t>de fiscalización </a:t>
            </a:r>
            <a:r>
              <a:rPr lang="es-MX" b="1" dirty="0" smtClean="0"/>
              <a:t>con mesa </a:t>
            </a:r>
            <a:r>
              <a:rPr lang="es-MX" b="1" dirty="0"/>
              <a:t>de trabajo </a:t>
            </a:r>
            <a:r>
              <a:rPr lang="es-MX" b="1" dirty="0" smtClean="0"/>
              <a:t>con MEMORANDO </a:t>
            </a:r>
            <a:r>
              <a:rPr lang="es-MX" b="1" dirty="0"/>
              <a:t>No.  </a:t>
            </a:r>
            <a:r>
              <a:rPr lang="es-MX" b="1" dirty="0" smtClean="0"/>
              <a:t>001-CMPF-GADCG-2024.</a:t>
            </a:r>
            <a:endParaRPr lang="es-EC" b="1" dirty="0"/>
          </a:p>
          <a:p>
            <a:pPr algn="just"/>
            <a:r>
              <a:rPr lang="es-MX" dirty="0" smtClean="0"/>
              <a:t>Con </a:t>
            </a:r>
            <a:r>
              <a:rPr lang="es-MX" dirty="0"/>
              <a:t>la finalidad de dar seguimiento el avance de la ejecución de los proyectos según el POA del año </a:t>
            </a:r>
            <a:r>
              <a:rPr lang="es-MX" dirty="0" smtClean="0"/>
              <a:t>2024, implementamos </a:t>
            </a:r>
            <a:r>
              <a:rPr lang="es-MX" dirty="0"/>
              <a:t>una </a:t>
            </a:r>
            <a:r>
              <a:rPr lang="es-MX" dirty="0" smtClean="0"/>
              <a:t>mesa </a:t>
            </a:r>
            <a:r>
              <a:rPr lang="es-MX" dirty="0"/>
              <a:t>de trabajo </a:t>
            </a:r>
            <a:r>
              <a:rPr lang="es-MX" dirty="0" smtClean="0"/>
              <a:t>con </a:t>
            </a:r>
            <a:r>
              <a:rPr lang="es-MX" dirty="0"/>
              <a:t>todos los </a:t>
            </a:r>
            <a:r>
              <a:rPr lang="es-MX" dirty="0" smtClean="0"/>
              <a:t>directores.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es-MX" b="1" dirty="0"/>
              <a:t>Solicitud de información </a:t>
            </a:r>
            <a:r>
              <a:rPr lang="es-MX" b="1" dirty="0" smtClean="0"/>
              <a:t>con MEMORANDO </a:t>
            </a:r>
            <a:r>
              <a:rPr lang="es-MX" b="1" dirty="0"/>
              <a:t>No. </a:t>
            </a:r>
            <a:r>
              <a:rPr lang="es-MX" b="1" dirty="0" smtClean="0"/>
              <a:t>008-CM-GADCG-2024.</a:t>
            </a:r>
            <a:endParaRPr lang="es-EC" b="1" dirty="0"/>
          </a:p>
          <a:p>
            <a:pPr lvl="0" algn="just"/>
            <a:r>
              <a:rPr lang="es-MX" dirty="0" smtClean="0"/>
              <a:t>Sobre el avance </a:t>
            </a:r>
            <a:r>
              <a:rPr lang="es-MX" dirty="0"/>
              <a:t>de la ejecución de los proyectos </a:t>
            </a:r>
            <a:r>
              <a:rPr lang="es-MX" dirty="0" smtClean="0"/>
              <a:t> con el porcentaje por cada una de las direcciones</a:t>
            </a:r>
            <a:r>
              <a:rPr lang="es-MX" dirty="0"/>
              <a:t>, de los proyectos aprobados en el POA </a:t>
            </a:r>
            <a:r>
              <a:rPr lang="es-MX" dirty="0" smtClean="0"/>
              <a:t>y del </a:t>
            </a:r>
            <a:r>
              <a:rPr lang="es-MX" dirty="0"/>
              <a:t>presupuesto del </a:t>
            </a:r>
            <a:r>
              <a:rPr lang="es-MX" dirty="0" smtClean="0"/>
              <a:t>año 2024.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9CAF61-6F82-9935-A79B-584000215113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pPr algn="ctr"/>
            <a:r>
              <a:rPr lang="es-MX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VICEALCALDESA DE CANTÓN GUARANDA</a:t>
            </a: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8" name="Recortar rectángulo de esquina diagonal 7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1" r="4133"/>
          <a:stretch/>
        </p:blipFill>
        <p:spPr>
          <a:xfrm>
            <a:off x="9471026" y="1249553"/>
            <a:ext cx="2718967" cy="26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4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95D904-7949-5D8C-A2F8-AC67E9914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12" y="239842"/>
            <a:ext cx="10515600" cy="780403"/>
          </a:xfrm>
        </p:spPr>
        <p:txBody>
          <a:bodyPr/>
          <a:lstStyle/>
          <a:p>
            <a:pPr algn="ctr"/>
            <a:r>
              <a:rPr lang="es-MX" b="1" dirty="0"/>
              <a:t>Gestión Social.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DFD823-8E97-8F95-8B4C-7B821E461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9545" y="773140"/>
            <a:ext cx="6715007" cy="3573465"/>
          </a:xfrm>
        </p:spPr>
        <p:txBody>
          <a:bodyPr>
            <a:normAutofit fontScale="70000" lnSpcReduction="20000"/>
          </a:bodyPr>
          <a:lstStyle/>
          <a:p>
            <a:pPr lvl="0" algn="just"/>
            <a:endParaRPr lang="es-MX" dirty="0" smtClean="0"/>
          </a:p>
          <a:p>
            <a:pPr lvl="0" algn="just"/>
            <a:r>
              <a:rPr lang="es-MX" dirty="0" smtClean="0"/>
              <a:t>Apoyo </a:t>
            </a:r>
            <a:r>
              <a:rPr lang="es-MX" dirty="0"/>
              <a:t>al </a:t>
            </a:r>
            <a:r>
              <a:rPr lang="es-MX" dirty="0" smtClean="0"/>
              <a:t>deporte, con </a:t>
            </a:r>
            <a:r>
              <a:rPr lang="es-EC" dirty="0" smtClean="0"/>
              <a:t>medallas, balones, </a:t>
            </a:r>
            <a:r>
              <a:rPr lang="es-EC" dirty="0"/>
              <a:t>trofeos, placas para </a:t>
            </a:r>
            <a:r>
              <a:rPr lang="es-EC" dirty="0" smtClean="0"/>
              <a:t>diferentes clubes de los barrios, comunidades y parroquias.</a:t>
            </a:r>
          </a:p>
          <a:p>
            <a:pPr lvl="0" algn="just"/>
            <a:r>
              <a:rPr lang="es-MX" dirty="0" smtClean="0"/>
              <a:t>Participación </a:t>
            </a:r>
            <a:r>
              <a:rPr lang="es-MX" dirty="0"/>
              <a:t>en las asambleas comunitarias</a:t>
            </a:r>
            <a:r>
              <a:rPr lang="es-MX" dirty="0" smtClean="0"/>
              <a:t>.</a:t>
            </a:r>
          </a:p>
          <a:p>
            <a:pPr algn="just"/>
            <a:r>
              <a:rPr lang="es-EC" dirty="0" smtClean="0"/>
              <a:t>Se </a:t>
            </a:r>
            <a:r>
              <a:rPr lang="es-EC" dirty="0"/>
              <a:t>realizó las gestiones de baldes de pinturas para las diferentes U</a:t>
            </a:r>
            <a:r>
              <a:rPr lang="es-EC" dirty="0" smtClean="0"/>
              <a:t>nidades Educativas </a:t>
            </a:r>
            <a:r>
              <a:rPr lang="es-EC" dirty="0"/>
              <a:t>del Cantón </a:t>
            </a:r>
            <a:r>
              <a:rPr lang="es-EC" dirty="0" smtClean="0"/>
              <a:t>Guaranda, </a:t>
            </a:r>
            <a:r>
              <a:rPr lang="es-EC" dirty="0"/>
              <a:t>e I</a:t>
            </a:r>
            <a:r>
              <a:rPr lang="es-EC" dirty="0" smtClean="0"/>
              <a:t>glesias Evangélicas. </a:t>
            </a:r>
            <a:endParaRPr lang="es-EC" dirty="0"/>
          </a:p>
          <a:p>
            <a:pPr lvl="0" algn="just"/>
            <a:r>
              <a:rPr lang="es-EC" dirty="0"/>
              <a:t>Se realizó las Gestión de material </a:t>
            </a:r>
            <a:r>
              <a:rPr lang="es-EC" dirty="0" smtClean="0"/>
              <a:t>Pétreo: Arena</a:t>
            </a:r>
            <a:r>
              <a:rPr lang="es-EC" dirty="0"/>
              <a:t>, </a:t>
            </a:r>
            <a:r>
              <a:rPr lang="es-EC" dirty="0" smtClean="0"/>
              <a:t>cemento, </a:t>
            </a:r>
            <a:r>
              <a:rPr lang="es-EC" dirty="0"/>
              <a:t>Ripio, </a:t>
            </a:r>
            <a:r>
              <a:rPr lang="es-EC" dirty="0" smtClean="0"/>
              <a:t>Ladrillos, </a:t>
            </a:r>
            <a:r>
              <a:rPr lang="es-EC" dirty="0" err="1" smtClean="0"/>
              <a:t>eternit</a:t>
            </a:r>
            <a:r>
              <a:rPr lang="es-EC" dirty="0" smtClean="0"/>
              <a:t> </a:t>
            </a:r>
            <a:r>
              <a:rPr lang="es-EC" dirty="0"/>
              <a:t>para las diferentes comunidades, </a:t>
            </a:r>
            <a:r>
              <a:rPr lang="es-EC" dirty="0" smtClean="0"/>
              <a:t>Unidades Educativas </a:t>
            </a:r>
            <a:r>
              <a:rPr lang="es-EC" dirty="0"/>
              <a:t>y para las personas </a:t>
            </a:r>
            <a:r>
              <a:rPr lang="es-EC" dirty="0" smtClean="0"/>
              <a:t>vulnerables  </a:t>
            </a:r>
            <a:endParaRPr lang="es-EC" dirty="0"/>
          </a:p>
          <a:p>
            <a:pPr lvl="0" algn="just"/>
            <a:r>
              <a:rPr lang="es-EC" dirty="0"/>
              <a:t>Se realizó la gestión de </a:t>
            </a:r>
            <a:r>
              <a:rPr lang="es-EC" dirty="0" smtClean="0"/>
              <a:t>pollos, mismo que entregó </a:t>
            </a:r>
            <a:r>
              <a:rPr lang="es-EC" dirty="0"/>
              <a:t>en </a:t>
            </a:r>
            <a:r>
              <a:rPr lang="es-EC" dirty="0" smtClean="0"/>
              <a:t>algunas comunidades.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4CDF98-3534-C3CC-88DA-AEB217EC7785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Ab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. WILLIAM </a:t>
            </a:r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CHELA               EX CONCEJAL DE CANTÓN GUARANDA</a:t>
            </a:r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7" name="Recortar rectángulo de esquina diagonal 6"/>
          <p:cNvSpPr/>
          <p:nvPr/>
        </p:nvSpPr>
        <p:spPr>
          <a:xfrm>
            <a:off x="8270537" y="118062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sp>
        <p:nvSpPr>
          <p:cNvPr id="8" name="Rectángulo 7"/>
          <p:cNvSpPr/>
          <p:nvPr/>
        </p:nvSpPr>
        <p:spPr>
          <a:xfrm>
            <a:off x="266" y="6215414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</a:t>
            </a:r>
          </a:p>
          <a:p>
            <a:pPr algn="ctr"/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ING. MAURITA AMANGANDI   VICEALCALDESA DE CANTÓN GUARANDA</a:t>
            </a:r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1030" name="Picture 6" descr="Puede ser una imagen de 7 personas, coche y carret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34" y="4201025"/>
            <a:ext cx="2903665" cy="204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255" y="726187"/>
            <a:ext cx="3630096" cy="157966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5" t="12537" b="13831"/>
          <a:stretch/>
        </p:blipFill>
        <p:spPr>
          <a:xfrm>
            <a:off x="10372905" y="2304712"/>
            <a:ext cx="1817089" cy="19746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1" y="4252562"/>
            <a:ext cx="1664149" cy="192381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445" y="4252561"/>
            <a:ext cx="1500858" cy="200114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9" t="1818" r="24242" b="6667"/>
          <a:stretch/>
        </p:blipFill>
        <p:spPr>
          <a:xfrm>
            <a:off x="3925825" y="4226048"/>
            <a:ext cx="1577709" cy="199505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04" b="12525"/>
          <a:stretch/>
        </p:blipFill>
        <p:spPr>
          <a:xfrm>
            <a:off x="8407200" y="4232535"/>
            <a:ext cx="1862002" cy="202117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612" y="2316088"/>
            <a:ext cx="1967345" cy="198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3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08" y="1113789"/>
            <a:ext cx="7616171" cy="5075464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2012" y="1293362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s-MX" dirty="0"/>
          </a:p>
          <a:p>
            <a:pPr marL="0" indent="0" algn="ctr">
              <a:buNone/>
            </a:pPr>
            <a:r>
              <a:rPr lang="es-MX" sz="4800" b="1" dirty="0"/>
              <a:t>GRACIAS POR  ATENCIÓN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C1C1487-5579-47A0-B09F-22F075B3A01C}"/>
              </a:ext>
            </a:extLst>
          </p:cNvPr>
          <p:cNvSpPr txBox="1"/>
          <p:nvPr/>
        </p:nvSpPr>
        <p:spPr>
          <a:xfrm>
            <a:off x="11257612" y="239842"/>
            <a:ext cx="934387" cy="369332"/>
          </a:xfrm>
          <a:prstGeom prst="rect">
            <a:avLst/>
          </a:prstGeom>
          <a:solidFill>
            <a:srgbClr val="011893"/>
          </a:solidFill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2006" y="6226790"/>
            <a:ext cx="12192000" cy="6585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MX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</a:t>
            </a:r>
          </a:p>
          <a:p>
            <a:pPr algn="ctr"/>
            <a:r>
              <a:rPr lang="es-MX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ING</a:t>
            </a:r>
            <a:r>
              <a:rPr lang="es-MX" sz="2400" dirty="0">
                <a:solidFill>
                  <a:schemeClr val="bg1"/>
                </a:solidFill>
                <a:latin typeface="Arial Black" panose="020B0A04020102020204" pitchFamily="34" charset="0"/>
              </a:rPr>
              <a:t>. MAURITA AMANGANDI            </a:t>
            </a:r>
            <a:r>
              <a:rPr lang="es-MX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VICEALCALDESA DE CANTÓN GUARANDA</a:t>
            </a:r>
            <a:endParaRPr lang="es-MX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es-MX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MX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es-EC" dirty="0"/>
          </a:p>
        </p:txBody>
      </p:sp>
      <p:sp>
        <p:nvSpPr>
          <p:cNvPr id="7" name="Recortar rectángulo de esquina diagonal 6"/>
          <p:cNvSpPr/>
          <p:nvPr/>
        </p:nvSpPr>
        <p:spPr>
          <a:xfrm>
            <a:off x="8270537" y="122830"/>
            <a:ext cx="3907814" cy="574794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RENDICIÓN DE CUENTAS 2024</a:t>
            </a:r>
            <a:endParaRPr lang="es-EC" sz="16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842" y="4299042"/>
            <a:ext cx="1917509" cy="191750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700" y="966353"/>
            <a:ext cx="8070875" cy="523768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653" y="928816"/>
            <a:ext cx="5260437" cy="5260437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5322627" y="1024633"/>
            <a:ext cx="6412277" cy="9952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000" b="1" dirty="0" smtClean="0"/>
              <a:t>GRACIAS POR SU ATENCIÓN. </a:t>
            </a:r>
            <a:endParaRPr lang="es-EC" sz="4000" b="1" dirty="0"/>
          </a:p>
        </p:txBody>
      </p:sp>
    </p:spTree>
    <p:extLst>
      <p:ext uri="{BB962C8B-B14F-4D97-AF65-F5344CB8AC3E}">
        <p14:creationId xmlns:p14="http://schemas.microsoft.com/office/powerpoint/2010/main" val="212603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1173</TotalTime>
  <Words>1895</Words>
  <Application>Microsoft Office PowerPoint</Application>
  <PresentationFormat>Panorámica</PresentationFormat>
  <Paragraphs>240</Paragraphs>
  <Slides>18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FUNCIÓN LEGISLACIÓN</vt:lpstr>
      <vt:lpstr>FUNCIÓN LEGISLACIÓN</vt:lpstr>
      <vt:lpstr>FUNCIÓN LEGISLACIÓN</vt:lpstr>
      <vt:lpstr>Presentación de PowerPoint</vt:lpstr>
      <vt:lpstr>Presentación de PowerPoint</vt:lpstr>
      <vt:lpstr>FISCALIZACIÓN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Gestión Social.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PC</cp:lastModifiedBy>
  <cp:revision>199</cp:revision>
  <cp:lastPrinted>2025-07-14T21:49:00Z</cp:lastPrinted>
  <dcterms:created xsi:type="dcterms:W3CDTF">2020-10-06T01:57:46Z</dcterms:created>
  <dcterms:modified xsi:type="dcterms:W3CDTF">2025-07-29T17:56:45Z</dcterms:modified>
</cp:coreProperties>
</file>